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92" r:id="rId7"/>
    <p:sldId id="277" r:id="rId8"/>
    <p:sldId id="263" r:id="rId9"/>
    <p:sldId id="264" r:id="rId10"/>
    <p:sldId id="266" r:id="rId11"/>
    <p:sldId id="267" r:id="rId12"/>
    <p:sldId id="265" r:id="rId13"/>
    <p:sldId id="268" r:id="rId14"/>
    <p:sldId id="269" r:id="rId15"/>
    <p:sldId id="270" r:id="rId16"/>
    <p:sldId id="282" r:id="rId17"/>
    <p:sldId id="271" r:id="rId18"/>
    <p:sldId id="272" r:id="rId19"/>
    <p:sldId id="289" r:id="rId20"/>
    <p:sldId id="275" r:id="rId21"/>
    <p:sldId id="276" r:id="rId22"/>
    <p:sldId id="290" r:id="rId23"/>
    <p:sldId id="278" r:id="rId24"/>
    <p:sldId id="279" r:id="rId25"/>
    <p:sldId id="274" r:id="rId26"/>
    <p:sldId id="273" r:id="rId27"/>
    <p:sldId id="291" r:id="rId28"/>
    <p:sldId id="280" r:id="rId29"/>
    <p:sldId id="281" r:id="rId30"/>
    <p:sldId id="283" r:id="rId31"/>
    <p:sldId id="286" r:id="rId32"/>
    <p:sldId id="287" r:id="rId33"/>
    <p:sldId id="284" r:id="rId34"/>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00"/>
    <a:srgbClr val="7F3F98"/>
    <a:srgbClr val="EB6C2C"/>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4FB05-2CC9-498F-8AF7-BAF6DBD7FB60}" v="119" dt="2025-04-17T17:08:47.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6667" autoAdjust="0"/>
  </p:normalViewPr>
  <p:slideViewPr>
    <p:cSldViewPr snapToGrid="0" snapToObjects="1">
      <p:cViewPr varScale="1">
        <p:scale>
          <a:sx n="55" d="100"/>
          <a:sy n="55" d="100"/>
        </p:scale>
        <p:origin x="224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89" d="100"/>
          <a:sy n="89" d="100"/>
        </p:scale>
        <p:origin x="-3036" y="-60"/>
      </p:cViewPr>
      <p:guideLst>
        <p:guide orient="horz" pos="2926"/>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Smith" userId="5c1b2b21-98e2-403b-9216-c415ec040885" providerId="ADAL" clId="{1094FB05-2CC9-498F-8AF7-BAF6DBD7FB60}"/>
    <pc:docChg chg="custSel modSld modNotesMaster">
      <pc:chgData name="Marianne Smith" userId="5c1b2b21-98e2-403b-9216-c415ec040885" providerId="ADAL" clId="{1094FB05-2CC9-498F-8AF7-BAF6DBD7FB60}" dt="2025-04-17T17:08:47.194" v="624"/>
      <pc:docMkLst>
        <pc:docMk/>
      </pc:docMkLst>
      <pc:sldChg chg="addSp modSp mod modAnim modNotesTx">
        <pc:chgData name="Marianne Smith" userId="5c1b2b21-98e2-403b-9216-c415ec040885" providerId="ADAL" clId="{1094FB05-2CC9-498F-8AF7-BAF6DBD7FB60}" dt="2025-04-14T16:43:38.894" v="622" actId="20577"/>
        <pc:sldMkLst>
          <pc:docMk/>
          <pc:sldMk cId="2576408748" sldId="258"/>
        </pc:sldMkLst>
        <pc:spChg chg="mod">
          <ac:chgData name="Marianne Smith" userId="5c1b2b21-98e2-403b-9216-c415ec040885" providerId="ADAL" clId="{1094FB05-2CC9-498F-8AF7-BAF6DBD7FB60}" dt="2025-04-14T16:19:46.003" v="98" actId="20577"/>
          <ac:spMkLst>
            <pc:docMk/>
            <pc:sldMk cId="2576408748" sldId="258"/>
            <ac:spMk id="2" creationId="{00000000-0000-0000-0000-000000000000}"/>
          </ac:spMkLst>
        </pc:spChg>
        <pc:spChg chg="mod">
          <ac:chgData name="Marianne Smith" userId="5c1b2b21-98e2-403b-9216-c415ec040885" providerId="ADAL" clId="{1094FB05-2CC9-498F-8AF7-BAF6DBD7FB60}" dt="2025-04-14T16:43:29.950" v="619" actId="20577"/>
          <ac:spMkLst>
            <pc:docMk/>
            <pc:sldMk cId="2576408748" sldId="258"/>
            <ac:spMk id="3" creationId="{00000000-0000-0000-0000-000000000000}"/>
          </ac:spMkLst>
        </pc:spChg>
        <pc:spChg chg="add mod">
          <ac:chgData name="Marianne Smith" userId="5c1b2b21-98e2-403b-9216-c415ec040885" providerId="ADAL" clId="{1094FB05-2CC9-498F-8AF7-BAF6DBD7FB60}" dt="2025-04-14T16:20:33.688" v="130" actId="1076"/>
          <ac:spMkLst>
            <pc:docMk/>
            <pc:sldMk cId="2576408748" sldId="258"/>
            <ac:spMk id="4" creationId="{7717FF80-70F2-2698-A09C-F681F7418124}"/>
          </ac:spMkLst>
        </pc:spChg>
      </pc:sldChg>
      <pc:sldChg chg="modSp mod">
        <pc:chgData name="Marianne Smith" userId="5c1b2b21-98e2-403b-9216-c415ec040885" providerId="ADAL" clId="{1094FB05-2CC9-498F-8AF7-BAF6DBD7FB60}" dt="2025-04-14T16:48:18.600" v="623" actId="13926"/>
        <pc:sldMkLst>
          <pc:docMk/>
          <pc:sldMk cId="1042137373" sldId="281"/>
        </pc:sldMkLst>
        <pc:spChg chg="mod">
          <ac:chgData name="Marianne Smith" userId="5c1b2b21-98e2-403b-9216-c415ec040885" providerId="ADAL" clId="{1094FB05-2CC9-498F-8AF7-BAF6DBD7FB60}" dt="2025-04-14T16:48:18.600" v="623" actId="13926"/>
          <ac:spMkLst>
            <pc:docMk/>
            <pc:sldMk cId="1042137373" sldId="28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5088" cy="46450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67342" y="0"/>
            <a:ext cx="3035088" cy="464503"/>
          </a:xfrm>
          <a:prstGeom prst="rect">
            <a:avLst/>
          </a:prstGeom>
        </p:spPr>
        <p:txBody>
          <a:bodyPr vert="horz" lIns="93177" tIns="46589" rIns="93177" bIns="46589" rtlCol="0"/>
          <a:lstStyle>
            <a:lvl1pPr algn="r">
              <a:defRPr sz="1200"/>
            </a:lvl1pPr>
          </a:lstStyle>
          <a:p>
            <a:fld id="{0046C220-767C-4381-A92A-1BB21B2DDE58}" type="datetimeFigureOut">
              <a:rPr lang="en-US" smtClean="0"/>
              <a:pPr/>
              <a:t>4/17/2025</a:t>
            </a:fld>
            <a:endParaRPr lang="en-US" dirty="0"/>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0406" y="4412774"/>
            <a:ext cx="5603240" cy="4180523"/>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3935"/>
            <a:ext cx="3035088" cy="46450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2" y="8823935"/>
            <a:ext cx="3035088" cy="464503"/>
          </a:xfrm>
          <a:prstGeom prst="rect">
            <a:avLst/>
          </a:prstGeom>
        </p:spPr>
        <p:txBody>
          <a:bodyPr vert="horz" lIns="93177" tIns="46589" rIns="93177" bIns="46589" rtlCol="0" anchor="b"/>
          <a:lstStyle>
            <a:lvl1pPr algn="r">
              <a:defRPr sz="1200"/>
            </a:lvl1pPr>
          </a:lstStyle>
          <a:p>
            <a:fld id="{54CF2373-6495-448E-A8BA-1D4A54D1385A}" type="slidenum">
              <a:rPr lang="en-US" smtClean="0"/>
              <a:pPr/>
              <a:t>‹#›</a:t>
            </a:fld>
            <a:endParaRPr lang="en-US" dirty="0"/>
          </a:p>
        </p:txBody>
      </p:sp>
    </p:spTree>
    <p:extLst>
      <p:ext uri="{BB962C8B-B14F-4D97-AF65-F5344CB8AC3E}">
        <p14:creationId xmlns:p14="http://schemas.microsoft.com/office/powerpoint/2010/main" val="4227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1" dirty="0">
                <a:solidFill>
                  <a:schemeClr val="tx1"/>
                </a:solidFill>
              </a:rPr>
              <a:t>Introduction to CFK: </a:t>
            </a:r>
            <a:r>
              <a:rPr lang="en-US" b="1" dirty="0">
                <a:solidFill>
                  <a:schemeClr val="tx1"/>
                </a:solidFill>
              </a:rPr>
              <a:t>Total Section Time:10 minutes</a:t>
            </a:r>
          </a:p>
          <a:p>
            <a:pPr lvl="0"/>
            <a:endParaRPr lang="en-US" b="0" i="1" dirty="0">
              <a:solidFill>
                <a:schemeClr val="tx1"/>
              </a:solidFill>
            </a:endParaRPr>
          </a:p>
          <a:p>
            <a:pPr lvl="0"/>
            <a:r>
              <a:rPr lang="en-US" b="0" baseline="0" dirty="0">
                <a:solidFill>
                  <a:schemeClr val="tx1"/>
                </a:solidFill>
              </a:rPr>
              <a:t>Introduce Yourselves</a:t>
            </a:r>
          </a:p>
          <a:p>
            <a:pPr lvl="0"/>
            <a:r>
              <a:rPr lang="en-US" b="1" baseline="0" dirty="0">
                <a:solidFill>
                  <a:schemeClr val="tx1"/>
                </a:solidFill>
              </a:rPr>
              <a:t>Share Cavity Free Kids Training Format: </a:t>
            </a:r>
            <a:endParaRPr lang="en-US" b="1" dirty="0">
              <a:solidFill>
                <a:schemeClr val="tx1"/>
              </a:solidFill>
            </a:endParaRPr>
          </a:p>
          <a:p>
            <a:pPr lvl="0"/>
            <a:r>
              <a:rPr lang="en-US" b="0" baseline="0" dirty="0">
                <a:solidFill>
                  <a:schemeClr val="tx1"/>
                </a:solidFill>
              </a:rPr>
              <a:t>The Cavity Free Kids (CFK) training </a:t>
            </a:r>
            <a:r>
              <a:rPr lang="en-US" b="0" dirty="0">
                <a:solidFill>
                  <a:schemeClr val="tx1"/>
                </a:solidFill>
              </a:rPr>
              <a:t>appeals to all learning styles.</a:t>
            </a:r>
            <a:r>
              <a:rPr lang="en-US" b="0" baseline="0" dirty="0">
                <a:solidFill>
                  <a:schemeClr val="tx1"/>
                </a:solidFill>
              </a:rPr>
              <a:t> We will </a:t>
            </a:r>
            <a:r>
              <a:rPr lang="en-US" b="0" dirty="0">
                <a:solidFill>
                  <a:schemeClr val="tx1"/>
                </a:solidFill>
              </a:rPr>
              <a:t>TELL you some key points…then SHOW you  an activity or lesson  that  you will use to teach those points to children or to parents.  You will</a:t>
            </a:r>
            <a:r>
              <a:rPr lang="en-US" b="0" baseline="0" dirty="0">
                <a:solidFill>
                  <a:schemeClr val="tx1"/>
                </a:solidFill>
              </a:rPr>
              <a:t> get </a:t>
            </a:r>
            <a:r>
              <a:rPr lang="en-US" b="0" dirty="0">
                <a:solidFill>
                  <a:schemeClr val="tx1"/>
                </a:solidFill>
              </a:rPr>
              <a:t>involved in DOING .  We want you to experience as much of the materials as possible in 90 minutes so that you will see how easy it will be to build CFK into  your program.</a:t>
            </a:r>
          </a:p>
          <a:p>
            <a:pPr lvl="0"/>
            <a:endParaRPr lang="en-US" b="0" dirty="0">
              <a:solidFill>
                <a:schemeClr val="tx1"/>
              </a:solidFill>
            </a:endParaRPr>
          </a:p>
          <a:p>
            <a:pPr lvl="0"/>
            <a:endParaRPr lang="en-US" b="0" dirty="0">
              <a:solidFill>
                <a:schemeClr val="tx1"/>
              </a:solidFill>
            </a:endParaRPr>
          </a:p>
          <a:p>
            <a:pPr lvl="0"/>
            <a:endParaRPr lang="en-US" b="0" dirty="0"/>
          </a:p>
          <a:p>
            <a:pPr lvl="0"/>
            <a:endParaRPr lang="en-US" b="0" dirty="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1</a:t>
            </a:fld>
            <a:endParaRPr lang="en-US" dirty="0"/>
          </a:p>
        </p:txBody>
      </p:sp>
    </p:spTree>
    <p:extLst>
      <p:ext uri="{BB962C8B-B14F-4D97-AF65-F5344CB8AC3E}">
        <p14:creationId xmlns:p14="http://schemas.microsoft.com/office/powerpoint/2010/main" val="128647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Introduce</a:t>
            </a:r>
            <a:r>
              <a:rPr lang="en-US" b="1" baseline="0" dirty="0">
                <a:solidFill>
                  <a:schemeClr val="tx1"/>
                </a:solidFill>
              </a:rPr>
              <a:t> Learning Centers:</a:t>
            </a:r>
            <a:endParaRPr lang="en-US" b="1" dirty="0">
              <a:solidFill>
                <a:schemeClr val="tx1"/>
              </a:solidFill>
            </a:endParaRPr>
          </a:p>
          <a:p>
            <a:pPr lvl="0"/>
            <a:r>
              <a:rPr lang="en-US" i="1" dirty="0">
                <a:solidFill>
                  <a:schemeClr val="tx1"/>
                </a:solidFill>
              </a:rPr>
              <a:t>(Prepare samples of several Learning Center Activities</a:t>
            </a:r>
            <a:r>
              <a:rPr lang="en-US" i="1" baseline="0" dirty="0">
                <a:solidFill>
                  <a:schemeClr val="tx1"/>
                </a:solidFill>
              </a:rPr>
              <a:t>.  Depending on the size of the group and time allowed, hold up and show the supplies or place them around the room and ask small groups to engage in play before looking at the directions written in the book)</a:t>
            </a:r>
          </a:p>
          <a:p>
            <a:pPr lvl="0"/>
            <a:endParaRPr lang="en-US" i="1" dirty="0">
              <a:solidFill>
                <a:schemeClr val="tx1"/>
              </a:solidFill>
            </a:endParaRPr>
          </a:p>
          <a:p>
            <a:pPr lvl="0"/>
            <a:r>
              <a:rPr lang="en-US" dirty="0">
                <a:solidFill>
                  <a:schemeClr val="tx1"/>
                </a:solidFill>
              </a:rPr>
              <a:t>What do you know about how children learn best?</a:t>
            </a:r>
            <a:r>
              <a:rPr lang="en-US" i="1" dirty="0">
                <a:solidFill>
                  <a:schemeClr val="tx1"/>
                </a:solidFill>
              </a:rPr>
              <a:t>(audience responses:  play, hands on, modeling, trying, singing, repetition, etc.)</a:t>
            </a:r>
            <a:endParaRPr lang="en-US" dirty="0">
              <a:solidFill>
                <a:schemeClr val="tx1"/>
              </a:solidFill>
            </a:endParaRPr>
          </a:p>
          <a:p>
            <a:pPr lvl="0"/>
            <a:endParaRPr lang="en-US" dirty="0">
              <a:solidFill>
                <a:schemeClr val="tx1"/>
              </a:solidFill>
            </a:endParaRPr>
          </a:p>
          <a:p>
            <a:pPr lvl="0"/>
            <a:r>
              <a:rPr lang="en-US" dirty="0">
                <a:solidFill>
                  <a:schemeClr val="tx1"/>
                </a:solidFill>
              </a:rPr>
              <a:t>Each Oral Health Basic</a:t>
            </a:r>
            <a:r>
              <a:rPr lang="en-US" baseline="0" dirty="0">
                <a:solidFill>
                  <a:schemeClr val="tx1"/>
                </a:solidFill>
              </a:rPr>
              <a:t> includes Learning Center </a:t>
            </a:r>
            <a:r>
              <a:rPr lang="en-US" dirty="0">
                <a:solidFill>
                  <a:schemeClr val="tx1"/>
                </a:solidFill>
              </a:rPr>
              <a:t>activities designed</a:t>
            </a:r>
            <a:r>
              <a:rPr lang="en-US" baseline="0" dirty="0">
                <a:solidFill>
                  <a:schemeClr val="tx1"/>
                </a:solidFill>
              </a:rPr>
              <a:t> for </a:t>
            </a:r>
            <a:r>
              <a:rPr lang="en-US" dirty="0">
                <a:solidFill>
                  <a:schemeClr val="tx1"/>
                </a:solidFill>
              </a:rPr>
              <a:t>children to explore and experiment and have fun while they learn about their teeth.  </a:t>
            </a:r>
          </a:p>
          <a:p>
            <a:pPr lvl="0"/>
            <a:r>
              <a:rPr lang="en-US" dirty="0">
                <a:solidFill>
                  <a:schemeClr val="tx1"/>
                </a:solidFill>
              </a:rPr>
              <a:t>There are games to play, sensory materials to investigate, dramatic play centers to pretend in, and art projects to make.   </a:t>
            </a:r>
          </a:p>
          <a:p>
            <a:pPr lvl="0"/>
            <a:endParaRPr lang="en-US" dirty="0">
              <a:solidFill>
                <a:schemeClr val="tx1"/>
              </a:solidFill>
            </a:endParaRPr>
          </a:p>
          <a:p>
            <a:pPr defTabSz="931774">
              <a:defRPr/>
            </a:pPr>
            <a:r>
              <a:rPr lang="en-US" b="1" i="0" dirty="0">
                <a:solidFill>
                  <a:schemeClr val="tx1"/>
                </a:solidFill>
              </a:rPr>
              <a:t>Show How Learning Center Activities are Organized:</a:t>
            </a:r>
            <a:endParaRPr lang="en-US" b="1" dirty="0">
              <a:solidFill>
                <a:schemeClr val="tx1"/>
              </a:solidFill>
            </a:endParaRPr>
          </a:p>
          <a:p>
            <a:pPr marL="174708" indent="-174708">
              <a:buFont typeface="Arial" panose="020B0604020202020204" pitchFamily="34" charset="0"/>
              <a:buChar char="•"/>
            </a:pPr>
            <a:r>
              <a:rPr lang="en-US" dirty="0">
                <a:solidFill>
                  <a:schemeClr val="tx1"/>
                </a:solidFill>
              </a:rPr>
              <a:t>Let's look at page</a:t>
            </a:r>
            <a:r>
              <a:rPr lang="en-US" baseline="0" dirty="0">
                <a:solidFill>
                  <a:schemeClr val="tx1"/>
                </a:solidFill>
              </a:rPr>
              <a:t> 23</a:t>
            </a:r>
            <a:r>
              <a:rPr lang="en-US" dirty="0">
                <a:solidFill>
                  <a:schemeClr val="tx1"/>
                </a:solidFill>
              </a:rPr>
              <a:t> to see some examples in Basic #1.</a:t>
            </a:r>
          </a:p>
          <a:p>
            <a:pPr marL="174708" indent="-174708">
              <a:buFont typeface="Arial" panose="020B0604020202020204" pitchFamily="34" charset="0"/>
              <a:buChar char="•"/>
            </a:pPr>
            <a:r>
              <a:rPr lang="en-US" dirty="0">
                <a:solidFill>
                  <a:schemeClr val="tx1"/>
                </a:solidFill>
              </a:rPr>
              <a:t>This section includes</a:t>
            </a:r>
            <a:r>
              <a:rPr lang="en-US" baseline="0" dirty="0">
                <a:solidFill>
                  <a:schemeClr val="tx1"/>
                </a:solidFill>
              </a:rPr>
              <a:t> 7</a:t>
            </a:r>
            <a:r>
              <a:rPr lang="en-US" dirty="0">
                <a:solidFill>
                  <a:schemeClr val="tx1"/>
                </a:solidFill>
              </a:rPr>
              <a:t> Learning Centers.</a:t>
            </a:r>
          </a:p>
          <a:p>
            <a:pPr marL="174708" indent="-174708">
              <a:buFont typeface="Arial" panose="020B0604020202020204" pitchFamily="34" charset="0"/>
              <a:buChar char="•"/>
            </a:pPr>
            <a:r>
              <a:rPr lang="en-US" i="1" dirty="0">
                <a:solidFill>
                  <a:schemeClr val="tx1"/>
                </a:solidFill>
              </a:rPr>
              <a:t>(Encourage them to play with materials at their tables for a few minutes OR continue to describe and show activities)</a:t>
            </a:r>
          </a:p>
          <a:p>
            <a:pPr marL="174708" indent="-174708">
              <a:buFont typeface="Arial" panose="020B0604020202020204" pitchFamily="34" charset="0"/>
              <a:buChar char="•"/>
            </a:pPr>
            <a:r>
              <a:rPr lang="en-US" dirty="0">
                <a:solidFill>
                  <a:schemeClr val="tx1"/>
                </a:solidFill>
              </a:rPr>
              <a:t>Each one has a little icon picture to show you what TYPE of activity it is. The first one has the icon showing Toys and Games.  So on your game table or manipulatives area you might set up puzzles of smiling children like this one (</a:t>
            </a:r>
            <a:r>
              <a:rPr lang="en-US" i="1" dirty="0">
                <a:solidFill>
                  <a:schemeClr val="tx1"/>
                </a:solidFill>
              </a:rPr>
              <a:t>show puzzle—or ask person to hold</a:t>
            </a:r>
            <a:r>
              <a:rPr lang="en-US" i="1" baseline="0" dirty="0">
                <a:solidFill>
                  <a:schemeClr val="tx1"/>
                </a:solidFill>
              </a:rPr>
              <a:t> up puzzle and show the group</a:t>
            </a:r>
            <a:r>
              <a:rPr lang="en-US" dirty="0">
                <a:solidFill>
                  <a:schemeClr val="tx1"/>
                </a:solidFill>
              </a:rPr>
              <a:t>) </a:t>
            </a:r>
          </a:p>
          <a:p>
            <a:pPr marL="174708" indent="-174708">
              <a:buFont typeface="Arial" panose="020B0604020202020204" pitchFamily="34" charset="0"/>
              <a:buChar char="•"/>
            </a:pPr>
            <a:r>
              <a:rPr lang="en-US" dirty="0">
                <a:solidFill>
                  <a:schemeClr val="tx1"/>
                </a:solidFill>
              </a:rPr>
              <a:t>Instructions for you are clearly laid out on the left under the title.</a:t>
            </a:r>
          </a:p>
          <a:p>
            <a:pPr marL="174708" indent="-174708">
              <a:buFont typeface="Arial" panose="020B0604020202020204" pitchFamily="34" charset="0"/>
              <a:buChar char="•"/>
            </a:pPr>
            <a:r>
              <a:rPr lang="en-US" dirty="0">
                <a:solidFill>
                  <a:schemeClr val="tx1"/>
                </a:solidFill>
              </a:rPr>
              <a:t>The shaded part has a list of supplies. Most supplies are standard preschool supplies…or you can raid your own kitchen or junk drawer. </a:t>
            </a:r>
          </a:p>
          <a:p>
            <a:pPr marL="174708" indent="-174708">
              <a:buFont typeface="Arial" panose="020B0604020202020204" pitchFamily="34" charset="0"/>
              <a:buChar char="•"/>
            </a:pPr>
            <a:r>
              <a:rPr lang="en-US" dirty="0">
                <a:solidFill>
                  <a:schemeClr val="tx1"/>
                </a:solidFill>
              </a:rPr>
              <a:t>Because learning never stops, each activity has a list of domain elements that can be addressed as kids engage.  </a:t>
            </a:r>
          </a:p>
          <a:p>
            <a:pPr lvl="0"/>
            <a:endParaRPr lang="en-US" b="1" dirty="0">
              <a:solidFill>
                <a:schemeClr val="tx1"/>
              </a:solidFill>
            </a:endParaRPr>
          </a:p>
          <a:p>
            <a:pPr lvl="0"/>
            <a:r>
              <a:rPr lang="en-US" b="1" dirty="0">
                <a:solidFill>
                  <a:schemeClr val="tx1"/>
                </a:solidFill>
              </a:rPr>
              <a:t>Group Activity and Discussion:</a:t>
            </a:r>
            <a:endParaRPr lang="en-US" b="1" i="1" dirty="0">
              <a:solidFill>
                <a:schemeClr val="tx1"/>
              </a:solidFill>
            </a:endParaRPr>
          </a:p>
          <a:p>
            <a:pPr marL="171450" lvl="0" indent="-171450">
              <a:buFont typeface="Arial" panose="020B0604020202020204" pitchFamily="34" charset="0"/>
              <a:buChar char="•"/>
            </a:pPr>
            <a:r>
              <a:rPr lang="en-US" b="0" i="1" dirty="0">
                <a:solidFill>
                  <a:schemeClr val="tx1"/>
                </a:solidFill>
              </a:rPr>
              <a:t>Divide into 3 groups and assign one of the 3 Learning Center Activities to each group: Happy Faces, Self-Portrait and Animals Have Teeth, Too.</a:t>
            </a:r>
          </a:p>
          <a:p>
            <a:pPr marL="171450" lvl="0" indent="-171450">
              <a:buFont typeface="Arial" panose="020B0604020202020204" pitchFamily="34" charset="0"/>
              <a:buChar char="•"/>
            </a:pPr>
            <a:r>
              <a:rPr lang="en-US" b="0" i="1" dirty="0">
                <a:solidFill>
                  <a:schemeClr val="tx1"/>
                </a:solidFill>
              </a:rPr>
              <a:t>Have each group read the instructions and supplies list and answer the following questions.</a:t>
            </a:r>
          </a:p>
          <a:p>
            <a:pPr marL="0" lvl="0" indent="0">
              <a:buFont typeface="Arial" panose="020B0604020202020204" pitchFamily="34" charset="0"/>
              <a:buNone/>
            </a:pPr>
            <a:r>
              <a:rPr lang="en-US" b="0" dirty="0">
                <a:solidFill>
                  <a:schemeClr val="tx1"/>
                </a:solidFill>
              </a:rPr>
              <a:t>  </a:t>
            </a:r>
          </a:p>
          <a:p>
            <a:pPr marL="0" lvl="0" indent="0">
              <a:buFont typeface="Arial" panose="020B0604020202020204" pitchFamily="34" charset="0"/>
              <a:buNone/>
            </a:pPr>
            <a:r>
              <a:rPr lang="en-US" b="0" dirty="0">
                <a:solidFill>
                  <a:schemeClr val="tx1"/>
                </a:solidFill>
              </a:rPr>
              <a:t>    1. How do you imagine setting up the Learning Centers in your class?</a:t>
            </a:r>
          </a:p>
          <a:p>
            <a:pPr marL="0" lvl="0" indent="0">
              <a:buFont typeface="Arial" panose="020B0604020202020204" pitchFamily="34" charset="0"/>
              <a:buNone/>
            </a:pPr>
            <a:r>
              <a:rPr lang="en-US" b="0" dirty="0">
                <a:solidFill>
                  <a:schemeClr val="tx1"/>
                </a:solidFill>
              </a:rPr>
              <a:t>    2. Would you need to adapt or extend the activity? </a:t>
            </a:r>
          </a:p>
          <a:p>
            <a:pPr marL="0" lvl="0" indent="0">
              <a:buFont typeface="Arial" panose="020B0604020202020204" pitchFamily="34" charset="0"/>
              <a:buNone/>
            </a:pPr>
            <a:endParaRPr lang="en-US" b="0" dirty="0">
              <a:solidFill>
                <a:schemeClr val="tx1"/>
              </a:solidFill>
            </a:endParaRPr>
          </a:p>
          <a:p>
            <a:pPr marL="171450" lvl="0" indent="-171450">
              <a:buFont typeface="Arial" panose="020B0604020202020204" pitchFamily="34" charset="0"/>
              <a:buChar char="•"/>
            </a:pPr>
            <a:r>
              <a:rPr lang="en-US" b="0" i="1" dirty="0">
                <a:solidFill>
                  <a:schemeClr val="tx1"/>
                </a:solidFill>
              </a:rPr>
              <a:t>Have groups report out to the large group.  </a:t>
            </a:r>
          </a:p>
          <a:p>
            <a:pPr marL="0" lvl="0" indent="0">
              <a:buFont typeface="Arial" panose="020B0604020202020204" pitchFamily="34" charset="0"/>
              <a:buNone/>
            </a:pPr>
            <a:endParaRPr lang="en-US" b="0" dirty="0">
              <a:solidFill>
                <a:schemeClr val="tx1"/>
              </a:solidFill>
            </a:endParaRPr>
          </a:p>
          <a:p>
            <a:pPr lvl="0"/>
            <a:r>
              <a:rPr lang="en-US" dirty="0">
                <a:solidFill>
                  <a:schemeClr val="tx1"/>
                </a:solidFill>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10</a:t>
            </a:fld>
            <a:endParaRPr lang="en-US" dirty="0"/>
          </a:p>
        </p:txBody>
      </p:sp>
    </p:spTree>
    <p:extLst>
      <p:ext uri="{BB962C8B-B14F-4D97-AF65-F5344CB8AC3E}">
        <p14:creationId xmlns:p14="http://schemas.microsoft.com/office/powerpoint/2010/main" val="232815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solidFill>
                  <a:schemeClr val="tx1"/>
                </a:solidFill>
              </a:rPr>
              <a:t>(In advance, prepare a visual that you will relate back to each time you describe the factors that help prevent cavities—or use a white board or flip chart paper: </a:t>
            </a:r>
          </a:p>
          <a:p>
            <a:pPr defTabSz="931774">
              <a:defRPr/>
            </a:pPr>
            <a:r>
              <a:rPr lang="en-US" sz="1600" b="1" dirty="0">
                <a:solidFill>
                  <a:schemeClr val="tx1"/>
                </a:solidFill>
              </a:rPr>
              <a:t>GERMS +  FOOD =  ACID --&gt;  CAVITIES</a:t>
            </a:r>
            <a:r>
              <a:rPr lang="en-US" b="1" i="1" dirty="0">
                <a:solidFill>
                  <a:schemeClr val="tx1"/>
                </a:solidFill>
              </a:rPr>
              <a:t>) </a:t>
            </a:r>
          </a:p>
          <a:p>
            <a:pPr lvl="0"/>
            <a:endParaRPr lang="en-US" b="1" dirty="0">
              <a:solidFill>
                <a:schemeClr val="tx1"/>
              </a:solidFill>
            </a:endParaRPr>
          </a:p>
          <a:p>
            <a:pPr lvl="0"/>
            <a:r>
              <a:rPr lang="en-US" b="1" dirty="0">
                <a:solidFill>
                  <a:schemeClr val="tx1"/>
                </a:solidFill>
              </a:rPr>
              <a:t>Show What Causes Cavities by Demonstrating Learning Center Germs + Food = Cavities: 5 minutes</a:t>
            </a:r>
            <a:endParaRPr lang="en-US" sz="1100" b="1" dirty="0">
              <a:solidFill>
                <a:schemeClr val="tx1"/>
              </a:solidFill>
            </a:endParaRPr>
          </a:p>
          <a:p>
            <a:pPr lvl="0"/>
            <a:endParaRPr lang="en-US" sz="1100" dirty="0">
              <a:solidFill>
                <a:schemeClr val="tx1"/>
              </a:solidFill>
            </a:endParaRPr>
          </a:p>
          <a:p>
            <a:pPr lvl="0"/>
            <a:r>
              <a:rPr lang="en-US" sz="1100" dirty="0">
                <a:solidFill>
                  <a:schemeClr val="tx1"/>
                </a:solidFill>
              </a:rPr>
              <a:t>The Germs + Food Learning Center activity can be delivered with a small group of children or with parents at a Family Night. </a:t>
            </a:r>
          </a:p>
          <a:p>
            <a:pPr lvl="0"/>
            <a:r>
              <a:rPr lang="en-US" sz="1100" dirty="0">
                <a:solidFill>
                  <a:schemeClr val="tx1"/>
                </a:solidFill>
              </a:rPr>
              <a:t>This hands-on activity provides a visual demonstration of what causes cavities.   I am going to engage some of you to help me, just like I would engage the children or parents.  To see the directions, turn to page 26. </a:t>
            </a:r>
          </a:p>
          <a:p>
            <a:pPr lvl="0"/>
            <a:endParaRPr lang="en-US" sz="1100" dirty="0">
              <a:solidFill>
                <a:schemeClr val="tx1"/>
              </a:solidFill>
            </a:endParaRPr>
          </a:p>
          <a:p>
            <a:pPr marL="174708" indent="-174708">
              <a:buFont typeface="Arial" panose="020B0604020202020204" pitchFamily="34" charset="0"/>
              <a:buChar char="•"/>
            </a:pPr>
            <a:r>
              <a:rPr lang="en-US" sz="1100" b="1" dirty="0">
                <a:solidFill>
                  <a:schemeClr val="tx1"/>
                </a:solidFill>
              </a:rPr>
              <a:t>What did your parents tell you causes cavities? </a:t>
            </a:r>
            <a:r>
              <a:rPr lang="en-US" sz="1100" i="1" dirty="0">
                <a:solidFill>
                  <a:schemeClr val="tx1"/>
                </a:solidFill>
              </a:rPr>
              <a:t>(responses may include cookies, sugar, sweets, not brushing,etc). </a:t>
            </a:r>
          </a:p>
          <a:p>
            <a:pPr marL="174708" indent="-174708">
              <a:buFont typeface="Arial" panose="020B0604020202020204" pitchFamily="34" charset="0"/>
              <a:buChar char="•"/>
            </a:pPr>
            <a:r>
              <a:rPr lang="en-US" sz="1100" dirty="0">
                <a:solidFill>
                  <a:schemeClr val="tx1"/>
                </a:solidFill>
              </a:rPr>
              <a:t>This equation - germs + food = acid attack is a simple way to remember the answer.</a:t>
            </a:r>
          </a:p>
          <a:p>
            <a:pPr lvl="0"/>
            <a:endParaRPr lang="en-US" sz="1100" b="1" u="sng" dirty="0">
              <a:solidFill>
                <a:schemeClr val="tx1"/>
              </a:solidFill>
            </a:endParaRPr>
          </a:p>
          <a:p>
            <a:pPr marL="174708" indent="-174708">
              <a:buFont typeface="Arial" panose="020B0604020202020204" pitchFamily="34" charset="0"/>
              <a:buChar char="•"/>
            </a:pPr>
            <a:r>
              <a:rPr lang="en-US" sz="1100" dirty="0">
                <a:solidFill>
                  <a:schemeClr val="tx1"/>
                </a:solidFill>
              </a:rPr>
              <a:t>Imagine that this vase is a child’s mouth. For this demonstration pepper will represent the germs (</a:t>
            </a:r>
            <a:r>
              <a:rPr lang="en-US" sz="1100" i="1" dirty="0">
                <a:solidFill>
                  <a:schemeClr val="tx1"/>
                </a:solidFill>
              </a:rPr>
              <a:t>Hold up vase that already has some pepper in it)</a:t>
            </a:r>
          </a:p>
          <a:p>
            <a:pPr marL="174708" indent="-174708">
              <a:buFont typeface="Arial" panose="020B0604020202020204" pitchFamily="34" charset="0"/>
              <a:buChar char="•"/>
            </a:pPr>
            <a:r>
              <a:rPr lang="en-US" sz="1100" dirty="0">
                <a:solidFill>
                  <a:schemeClr val="tx1"/>
                </a:solidFill>
              </a:rPr>
              <a:t>Did you know that the germs in our mouths—bacteria--can be spread from tooth to tooth &amp; from person to person, usually from mother to child in the first 2 years of life? </a:t>
            </a:r>
          </a:p>
          <a:p>
            <a:pPr marL="174708" indent="-174708">
              <a:buFont typeface="Arial" panose="020B0604020202020204" pitchFamily="34" charset="0"/>
              <a:buChar char="•"/>
            </a:pPr>
            <a:r>
              <a:rPr lang="en-US" sz="1100" dirty="0">
                <a:solidFill>
                  <a:schemeClr val="tx1"/>
                </a:solidFill>
              </a:rPr>
              <a:t>If a mom has untreated cavities, she can spread cavity- germs to her baby by sharing everyday items... like utensils (</a:t>
            </a:r>
            <a:r>
              <a:rPr lang="en-US" sz="1100" i="1" dirty="0">
                <a:solidFill>
                  <a:schemeClr val="tx1"/>
                </a:solidFill>
              </a:rPr>
              <a:t>Ask audience member to  add a little pepper</a:t>
            </a:r>
            <a:r>
              <a:rPr lang="en-US" sz="1100" dirty="0">
                <a:solidFill>
                  <a:schemeClr val="tx1"/>
                </a:solidFill>
              </a:rPr>
              <a:t>) or by taking a sip from baby’s sippy cup and then giving it to baby </a:t>
            </a:r>
            <a:r>
              <a:rPr lang="en-US" sz="1100" i="1" dirty="0">
                <a:solidFill>
                  <a:schemeClr val="tx1"/>
                </a:solidFill>
              </a:rPr>
              <a:t>(Add pepper)</a:t>
            </a:r>
            <a:r>
              <a:rPr lang="en-US" sz="1100" dirty="0">
                <a:solidFill>
                  <a:schemeClr val="tx1"/>
                </a:solidFill>
              </a:rPr>
              <a:t> or cleaning the pacifier in your own mouth. </a:t>
            </a:r>
            <a:r>
              <a:rPr lang="en-US" sz="1100" i="1" dirty="0">
                <a:solidFill>
                  <a:schemeClr val="tx1"/>
                </a:solidFill>
              </a:rPr>
              <a:t>(Add pepper)</a:t>
            </a:r>
          </a:p>
          <a:p>
            <a:pPr marL="174708" indent="-174708">
              <a:buFont typeface="Arial" panose="020B0604020202020204" pitchFamily="34" charset="0"/>
              <a:buChar char="•"/>
            </a:pPr>
            <a:r>
              <a:rPr lang="en-US" sz="1100" dirty="0">
                <a:solidFill>
                  <a:schemeClr val="tx1"/>
                </a:solidFill>
              </a:rPr>
              <a:t>It’s not likely that moms will stop doing these things. That’s why it is VERY important that mom understands that she needs to have regular dental care during pregnancy. If she keeps her mouth healthy &amp; cavity free she will be less likely to pass germs to her baby.</a:t>
            </a:r>
          </a:p>
          <a:p>
            <a:pPr marL="174708" indent="-174708">
              <a:buFont typeface="Arial" panose="020B0604020202020204" pitchFamily="34" charset="0"/>
              <a:buChar char="•"/>
            </a:pPr>
            <a:r>
              <a:rPr lang="en-US" sz="1100" dirty="0">
                <a:solidFill>
                  <a:schemeClr val="tx1"/>
                </a:solidFill>
              </a:rPr>
              <a:t>Germs alone don’t cause cavities. There needs to be food also.  Germs thrive on sugary foods….things like cake, candy, ice cream &amp; soda pop.</a:t>
            </a:r>
            <a:r>
              <a:rPr lang="en-US" sz="1100" i="1" dirty="0">
                <a:solidFill>
                  <a:schemeClr val="tx1"/>
                </a:solidFill>
              </a:rPr>
              <a:t>(A different audience member puts in a little sugar</a:t>
            </a:r>
            <a:r>
              <a:rPr lang="en-US" sz="1100" dirty="0">
                <a:solidFill>
                  <a:schemeClr val="tx1"/>
                </a:solidFill>
              </a:rPr>
              <a:t>)</a:t>
            </a:r>
          </a:p>
          <a:p>
            <a:pPr marL="174708" indent="-174708">
              <a:buFont typeface="Arial" panose="020B0604020202020204" pitchFamily="34" charset="0"/>
              <a:buChar char="•"/>
            </a:pPr>
            <a:r>
              <a:rPr lang="en-US" sz="1100" dirty="0">
                <a:solidFill>
                  <a:schemeClr val="tx1"/>
                </a:solidFill>
              </a:rPr>
              <a:t>Germs like foods that are easy for them to digest - not only do they like sugars, but that they also like refined carbohydrates – food whose main ingredient is white flour like pretzels, chips, crackers, and white bread (also called starches).   </a:t>
            </a:r>
          </a:p>
          <a:p>
            <a:pPr lvl="0"/>
            <a:endParaRPr lang="en-US" sz="1100" dirty="0">
              <a:solidFill>
                <a:schemeClr val="tx1"/>
              </a:solidFill>
            </a:endParaRPr>
          </a:p>
          <a:p>
            <a:pPr marL="174708" indent="-174708">
              <a:buFont typeface="Arial" panose="020B0604020202020204" pitchFamily="34" charset="0"/>
              <a:buChar char="•"/>
            </a:pPr>
            <a:r>
              <a:rPr lang="en-US" sz="1100" dirty="0">
                <a:solidFill>
                  <a:schemeClr val="tx1"/>
                </a:solidFill>
              </a:rPr>
              <a:t>In this learning center, baking soda represents food. </a:t>
            </a:r>
            <a:r>
              <a:rPr lang="en-US" sz="1100" i="1" dirty="0">
                <a:solidFill>
                  <a:schemeClr val="tx1"/>
                </a:solidFill>
              </a:rPr>
              <a:t>(Another audience member puts in a little soda)</a:t>
            </a:r>
          </a:p>
          <a:p>
            <a:pPr lvl="0"/>
            <a:r>
              <a:rPr lang="en-US" sz="1100" dirty="0">
                <a:solidFill>
                  <a:schemeClr val="tx1"/>
                </a:solidFill>
              </a:rPr>
              <a:t> </a:t>
            </a:r>
          </a:p>
          <a:p>
            <a:pPr lvl="0"/>
            <a:endParaRPr lang="en-US" sz="1100" b="1" dirty="0">
              <a:solidFill>
                <a:schemeClr val="tx1"/>
              </a:solidFill>
            </a:endParaRPr>
          </a:p>
          <a:p>
            <a:pPr lvl="0"/>
            <a:endParaRPr lang="en-US" sz="1100" b="1" u="sng" dirty="0">
              <a:solidFill>
                <a:schemeClr val="tx1"/>
              </a:solidFill>
            </a:endParaRPr>
          </a:p>
          <a:p>
            <a:pPr lvl="0"/>
            <a:endParaRPr lang="en-US" sz="1100" b="1" u="sng" dirty="0">
              <a:solidFill>
                <a:schemeClr val="tx1"/>
              </a:solidFill>
            </a:endParaRPr>
          </a:p>
          <a:p>
            <a:pPr lvl="0"/>
            <a:r>
              <a:rPr lang="en-US" sz="1100" dirty="0">
                <a:solidFill>
                  <a:schemeClr val="tx1"/>
                </a:solidFill>
              </a:rPr>
              <a:t> </a:t>
            </a:r>
          </a:p>
          <a:p>
            <a:pPr lvl="0"/>
            <a:endParaRPr lang="en-US" sz="1100"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11</a:t>
            </a:fld>
            <a:endParaRPr lang="en-US" dirty="0"/>
          </a:p>
        </p:txBody>
      </p:sp>
    </p:spTree>
    <p:extLst>
      <p:ext uri="{BB962C8B-B14F-4D97-AF65-F5344CB8AC3E}">
        <p14:creationId xmlns:p14="http://schemas.microsoft.com/office/powerpoint/2010/main" val="42817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solidFill>
                  <a:schemeClr val="tx1"/>
                </a:solidFill>
              </a:rPr>
              <a:t>Demonstration: Germs + Food = Cavities - Continue   </a:t>
            </a:r>
          </a:p>
          <a:p>
            <a:pPr marL="174708" indent="-174708">
              <a:buFont typeface="Arial" panose="020B0604020202020204" pitchFamily="34" charset="0"/>
              <a:buChar char="•"/>
            </a:pPr>
            <a:r>
              <a:rPr lang="en-US" dirty="0">
                <a:solidFill>
                  <a:schemeClr val="tx1"/>
                </a:solidFill>
              </a:rPr>
              <a:t>When we eat or drink sugary or starchy foods &amp; beverages, the germs eat them too.  They use these</a:t>
            </a:r>
            <a:r>
              <a:rPr lang="en-US" baseline="0" dirty="0">
                <a:solidFill>
                  <a:schemeClr val="tx1"/>
                </a:solidFill>
              </a:rPr>
              <a:t> foods to</a:t>
            </a:r>
            <a:r>
              <a:rPr lang="en-US" dirty="0">
                <a:solidFill>
                  <a:schemeClr val="tx1"/>
                </a:solidFill>
              </a:rPr>
              <a:t> grow and make more germs then get rid of the rest as a waste product called acid. </a:t>
            </a:r>
            <a:r>
              <a:rPr lang="en-US" b="0" dirty="0">
                <a:solidFill>
                  <a:schemeClr val="tx1"/>
                </a:solidFill>
              </a:rPr>
              <a:t>(</a:t>
            </a:r>
            <a:r>
              <a:rPr lang="en-US" b="0" i="1" dirty="0">
                <a:solidFill>
                  <a:schemeClr val="tx1"/>
                </a:solidFill>
              </a:rPr>
              <a:t>Add vinegar to vase</a:t>
            </a:r>
            <a:r>
              <a:rPr lang="en-US" b="0" dirty="0">
                <a:solidFill>
                  <a:schemeClr val="tx1"/>
                </a:solidFill>
              </a:rPr>
              <a:t>)</a:t>
            </a:r>
          </a:p>
          <a:p>
            <a:pPr marL="174708" indent="-174708">
              <a:buFont typeface="Arial" panose="020B0604020202020204" pitchFamily="34" charset="0"/>
              <a:buChar char="•"/>
            </a:pPr>
            <a:r>
              <a:rPr lang="en-US" dirty="0">
                <a:solidFill>
                  <a:schemeClr val="tx1"/>
                </a:solidFill>
              </a:rPr>
              <a:t>This acid flows on the teeth for </a:t>
            </a:r>
            <a:r>
              <a:rPr lang="en-US" u="sng" dirty="0">
                <a:solidFill>
                  <a:schemeClr val="tx1"/>
                </a:solidFill>
              </a:rPr>
              <a:t>20 minutes</a:t>
            </a:r>
            <a:r>
              <a:rPr lang="en-US" dirty="0">
                <a:solidFill>
                  <a:schemeClr val="tx1"/>
                </a:solidFill>
              </a:rPr>
              <a:t>! We call this the “Acid Attack”. (</a:t>
            </a:r>
            <a:r>
              <a:rPr lang="en-US" i="1" dirty="0">
                <a:solidFill>
                  <a:schemeClr val="tx1"/>
                </a:solidFill>
              </a:rPr>
              <a:t>Use animation on slide here)</a:t>
            </a:r>
            <a:endParaRPr lang="en-US" dirty="0">
              <a:solidFill>
                <a:schemeClr val="tx1"/>
              </a:solidFill>
            </a:endParaRPr>
          </a:p>
          <a:p>
            <a:pPr lvl="0"/>
            <a:r>
              <a:rPr lang="en-US" dirty="0">
                <a:solidFill>
                  <a:schemeClr val="tx1"/>
                </a:solidFill>
              </a:rPr>
              <a:t> </a:t>
            </a:r>
          </a:p>
          <a:p>
            <a:pPr marL="174708" indent="-174708">
              <a:buFont typeface="Arial" panose="020B0604020202020204" pitchFamily="34" charset="0"/>
              <a:buChar char="•"/>
            </a:pPr>
            <a:r>
              <a:rPr lang="en-US" dirty="0">
                <a:solidFill>
                  <a:schemeClr val="tx1"/>
                </a:solidFill>
              </a:rPr>
              <a:t>Let’s imagine that this is a baby who goes to bed with a bottle of milk or formula</a:t>
            </a:r>
            <a:r>
              <a:rPr lang="en-US" baseline="0" dirty="0">
                <a:solidFill>
                  <a:schemeClr val="tx1"/>
                </a:solidFill>
              </a:rPr>
              <a:t> and </a:t>
            </a:r>
            <a:r>
              <a:rPr lang="en-US" dirty="0">
                <a:solidFill>
                  <a:schemeClr val="tx1"/>
                </a:solidFill>
              </a:rPr>
              <a:t>sips on the bottle to get to sleep and every time he wakes during the night</a:t>
            </a:r>
            <a:r>
              <a:rPr lang="en-US" b="0" dirty="0">
                <a:solidFill>
                  <a:schemeClr val="tx1"/>
                </a:solidFill>
              </a:rPr>
              <a:t>. </a:t>
            </a:r>
            <a:r>
              <a:rPr lang="en-US" b="0" i="1" dirty="0">
                <a:solidFill>
                  <a:schemeClr val="tx1"/>
                </a:solidFill>
              </a:rPr>
              <a:t>(Add more baking soda and vinegar to vase a couple times)</a:t>
            </a:r>
          </a:p>
          <a:p>
            <a:pPr marL="174708" indent="-174708">
              <a:buFont typeface="Arial" panose="020B0604020202020204" pitchFamily="34" charset="0"/>
              <a:buChar char="•"/>
            </a:pPr>
            <a:r>
              <a:rPr lang="en-US" dirty="0">
                <a:solidFill>
                  <a:schemeClr val="tx1"/>
                </a:solidFill>
              </a:rPr>
              <a:t>Each time baby drinks more milk, there are 20 minutes more acid. </a:t>
            </a:r>
          </a:p>
          <a:p>
            <a:pPr marL="174708" indent="-174708">
              <a:buFont typeface="Arial" panose="020B0604020202020204" pitchFamily="34" charset="0"/>
              <a:buChar char="•"/>
            </a:pPr>
            <a:r>
              <a:rPr lang="en-US" dirty="0">
                <a:solidFill>
                  <a:schemeClr val="tx1"/>
                </a:solidFill>
              </a:rPr>
              <a:t>When this scenario is repeated over &amp; over again those baby teeth end up sitting in acid all night long...</a:t>
            </a:r>
            <a:r>
              <a:rPr lang="en-US" strike="noStrike" dirty="0">
                <a:solidFill>
                  <a:schemeClr val="tx1"/>
                </a:solidFill>
              </a:rPr>
              <a:t>getting weaker and softer and more susceptible to decay.</a:t>
            </a:r>
          </a:p>
          <a:p>
            <a:pPr marL="174708" indent="-174708" defTabSz="931774">
              <a:buFont typeface="Arial" panose="020B0604020202020204" pitchFamily="34" charset="0"/>
              <a:buChar char="•"/>
              <a:defRPr/>
            </a:pPr>
            <a:r>
              <a:rPr lang="en-US" dirty="0">
                <a:solidFill>
                  <a:schemeClr val="tx1"/>
                </a:solidFill>
              </a:rPr>
              <a:t>This is how children get cavities. And the same thing happens to adult teeth when we constantly sip on sugary drinks like juices, lattes or soda or when we constantly eat or “graze” on crackers, cereal or other carbohydrates throughout the day. </a:t>
            </a:r>
          </a:p>
          <a:p>
            <a:pPr defTabSz="931774">
              <a:defRPr/>
            </a:pPr>
            <a:endParaRPr lang="en-US" dirty="0">
              <a:solidFill>
                <a:schemeClr val="tx1"/>
              </a:solidFill>
            </a:endParaRPr>
          </a:p>
          <a:p>
            <a:pPr marL="174708" indent="-174708">
              <a:buFont typeface="Arial" panose="020B0604020202020204" pitchFamily="34" charset="0"/>
              <a:buChar char="•"/>
            </a:pPr>
            <a:r>
              <a:rPr lang="en-US" dirty="0">
                <a:solidFill>
                  <a:schemeClr val="tx1"/>
                </a:solidFill>
              </a:rPr>
              <a:t>When we eat regularly scheduled meals and snacks our saliva flows on our teeth and gives them time to rest and repair. This can strengthen or re-harden them. </a:t>
            </a:r>
          </a:p>
          <a:p>
            <a:r>
              <a:rPr lang="en-US" b="1" dirty="0">
                <a:solidFill>
                  <a:schemeClr val="tx1"/>
                </a:solidFill>
              </a:rPr>
              <a:t> UNDER  “WE CAN PREVENT CAVITIES” </a:t>
            </a:r>
          </a:p>
          <a:p>
            <a:pPr defTabSz="931774">
              <a:defRPr/>
            </a:pPr>
            <a:r>
              <a:rPr lang="en-US" b="1" dirty="0">
                <a:solidFill>
                  <a:schemeClr val="tx1"/>
                </a:solidFill>
              </a:rPr>
              <a:t>ADD: “REST AND REPAIR BETWEEN FOOD/DRINK”</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12</a:t>
            </a:fld>
            <a:endParaRPr lang="en-US" dirty="0"/>
          </a:p>
        </p:txBody>
      </p:sp>
    </p:spTree>
    <p:extLst>
      <p:ext uri="{BB962C8B-B14F-4D97-AF65-F5344CB8AC3E}">
        <p14:creationId xmlns:p14="http://schemas.microsoft.com/office/powerpoint/2010/main" val="314832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baseline="0" dirty="0">
                <a:solidFill>
                  <a:schemeClr val="tx1"/>
                </a:solidFill>
              </a:rPr>
              <a:t>Show Examples of Tooth Decay:</a:t>
            </a:r>
          </a:p>
          <a:p>
            <a:pPr lvl="0"/>
            <a:endParaRPr lang="en-US" b="1" dirty="0">
              <a:solidFill>
                <a:schemeClr val="tx1"/>
              </a:solidFill>
            </a:endParaRPr>
          </a:p>
          <a:p>
            <a:pPr lvl="0"/>
            <a:r>
              <a:rPr lang="en-US" b="0" dirty="0">
                <a:solidFill>
                  <a:schemeClr val="tx1"/>
                </a:solidFill>
              </a:rPr>
              <a:t>Tooth</a:t>
            </a:r>
            <a:r>
              <a:rPr lang="en-US" dirty="0">
                <a:solidFill>
                  <a:schemeClr val="tx1"/>
                </a:solidFill>
              </a:rPr>
              <a:t> decay is a progressive disease. Those weak/soft areas will continue to get worse if nothing is done.  </a:t>
            </a:r>
          </a:p>
          <a:p>
            <a:pPr lvl="0"/>
            <a:r>
              <a:rPr lang="en-US" dirty="0">
                <a:solidFill>
                  <a:schemeClr val="tx1"/>
                </a:solidFill>
              </a:rPr>
              <a:t>Wait &amp; see is NOT good advice when it comes to teeth. If decay is caught in the early stages it can be stopped or reversed. </a:t>
            </a:r>
          </a:p>
          <a:p>
            <a:pPr lvl="0"/>
            <a:r>
              <a:rPr lang="en-US" dirty="0">
                <a:solidFill>
                  <a:schemeClr val="tx1"/>
                </a:solidFill>
              </a:rPr>
              <a:t>On this photo you can see early stages of decay, such as the white spots &amp; brown spots…and more advanced decay like the black spots.</a:t>
            </a:r>
          </a:p>
          <a:p>
            <a:pPr lvl="0"/>
            <a:endParaRPr lang="en-US" dirty="0">
              <a:solidFill>
                <a:schemeClr val="tx1"/>
              </a:solidFill>
            </a:endParaRPr>
          </a:p>
          <a:p>
            <a:pPr lvl="0"/>
            <a:r>
              <a:rPr lang="en-US" dirty="0">
                <a:solidFill>
                  <a:schemeClr val="tx1"/>
                </a:solidFill>
              </a:rPr>
              <a:t>When decay progresses to the center of the tooth, the pulp, infections called abscesses are common.</a:t>
            </a:r>
          </a:p>
          <a:p>
            <a:pPr lvl="0">
              <a:buFontTx/>
              <a:buChar char="-"/>
            </a:pPr>
            <a:endParaRPr lang="en-US"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13</a:t>
            </a:fld>
            <a:endParaRPr lang="en-US" dirty="0"/>
          </a:p>
        </p:txBody>
      </p:sp>
    </p:spTree>
    <p:extLst>
      <p:ext uri="{BB962C8B-B14F-4D97-AF65-F5344CB8AC3E}">
        <p14:creationId xmlns:p14="http://schemas.microsoft.com/office/powerpoint/2010/main" val="361602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Show an</a:t>
            </a:r>
            <a:r>
              <a:rPr lang="en-US" b="1" baseline="0" dirty="0">
                <a:solidFill>
                  <a:schemeClr val="tx1"/>
                </a:solidFill>
              </a:rPr>
              <a:t> Example of an Abscess and Describe What Action Should Be Taken: </a:t>
            </a:r>
            <a:endParaRPr lang="en-US" b="1" dirty="0">
              <a:solidFill>
                <a:schemeClr val="tx1"/>
              </a:solidFill>
            </a:endParaRPr>
          </a:p>
          <a:p>
            <a:pPr lvl="0"/>
            <a:endParaRPr lang="en-US" dirty="0">
              <a:solidFill>
                <a:schemeClr val="tx1"/>
              </a:solidFill>
            </a:endParaRPr>
          </a:p>
          <a:p>
            <a:pPr lvl="0"/>
            <a:r>
              <a:rPr lang="en-US" dirty="0">
                <a:solidFill>
                  <a:schemeClr val="tx1"/>
                </a:solidFill>
              </a:rPr>
              <a:t>This child has an abscessed tooth that has not been treated.  The infection has caused swelling of his face that is beginning to spread up to his eye. It will continue to spread to other parts of his body unless treatment is started immediately, within 24 hours.</a:t>
            </a:r>
          </a:p>
          <a:p>
            <a:pPr lvl="0"/>
            <a:endParaRPr lang="en-US" dirty="0">
              <a:solidFill>
                <a:schemeClr val="tx1"/>
              </a:solidFill>
            </a:endParaRPr>
          </a:p>
          <a:p>
            <a:pPr lvl="0"/>
            <a:r>
              <a:rPr lang="en-US" dirty="0">
                <a:solidFill>
                  <a:schemeClr val="tx1"/>
                </a:solidFill>
              </a:rPr>
              <a:t>Children &amp; adults can become so sick from this type of infection they can die.</a:t>
            </a:r>
            <a:r>
              <a:rPr lang="en-US" baseline="0" dirty="0">
                <a:solidFill>
                  <a:schemeClr val="tx1"/>
                </a:solidFill>
              </a:rPr>
              <a:t> </a:t>
            </a:r>
            <a:endParaRPr lang="en-US" dirty="0">
              <a:solidFill>
                <a:schemeClr val="tx1"/>
              </a:solidFill>
            </a:endParaRPr>
          </a:p>
          <a:p>
            <a:pPr lvl="0"/>
            <a:endParaRPr lang="en-US" b="0" dirty="0">
              <a:solidFill>
                <a:schemeClr val="tx1"/>
              </a:solidFill>
            </a:endParaRPr>
          </a:p>
          <a:p>
            <a:pPr lvl="0"/>
            <a:r>
              <a:rPr lang="en-US" b="1" dirty="0">
                <a:solidFill>
                  <a:schemeClr val="tx1"/>
                </a:solidFill>
              </a:rPr>
              <a:t>Pair</a:t>
            </a:r>
            <a:r>
              <a:rPr lang="en-US" b="1" baseline="0" dirty="0">
                <a:solidFill>
                  <a:schemeClr val="tx1"/>
                </a:solidFill>
              </a:rPr>
              <a:t> Share and Report Out:</a:t>
            </a:r>
            <a:endParaRPr lang="en-US" b="1" dirty="0">
              <a:solidFill>
                <a:schemeClr val="tx1"/>
              </a:solidFill>
            </a:endParaRPr>
          </a:p>
          <a:p>
            <a:pPr lvl="0"/>
            <a:endParaRPr lang="en-US" dirty="0">
              <a:solidFill>
                <a:schemeClr val="tx1"/>
              </a:solidFill>
            </a:endParaRPr>
          </a:p>
          <a:p>
            <a:pPr lvl="0"/>
            <a:r>
              <a:rPr lang="en-US" b="0" i="0" dirty="0">
                <a:solidFill>
                  <a:schemeClr val="tx1"/>
                </a:solidFill>
              </a:rPr>
              <a:t>Now that you</a:t>
            </a:r>
            <a:r>
              <a:rPr lang="en-US" b="0" i="0" baseline="0" dirty="0">
                <a:solidFill>
                  <a:schemeClr val="tx1"/>
                </a:solidFill>
              </a:rPr>
              <a:t> have heard the basic oral health messages, t</a:t>
            </a:r>
            <a:r>
              <a:rPr lang="en-US" b="0" i="0" dirty="0">
                <a:solidFill>
                  <a:schemeClr val="tx1"/>
                </a:solidFill>
              </a:rPr>
              <a:t>urn</a:t>
            </a:r>
            <a:r>
              <a:rPr lang="en-US" b="0" i="0" baseline="0" dirty="0">
                <a:solidFill>
                  <a:schemeClr val="tx1"/>
                </a:solidFill>
              </a:rPr>
              <a:t> to your neighbor and discuss these questions—What was new to you?  What did you learn? What surprised you? In  5 minutes come back and be prepared to share with the group.</a:t>
            </a:r>
            <a:endParaRPr lang="en-US" b="0" i="0" dirty="0">
              <a:solidFill>
                <a:schemeClr val="tx1"/>
              </a:solidFill>
            </a:endParaRPr>
          </a:p>
          <a:p>
            <a:pPr lvl="0"/>
            <a:endParaRPr lang="en-US" sz="1800" dirty="0">
              <a:solidFill>
                <a:schemeClr val="tx1"/>
              </a:solidFill>
            </a:endParaRPr>
          </a:p>
          <a:p>
            <a:pPr lvl="0"/>
            <a:r>
              <a:rPr lang="en-US" i="1" dirty="0">
                <a:solidFill>
                  <a:schemeClr val="tx1"/>
                </a:solidFill>
              </a:rPr>
              <a:t>(Call on one or two</a:t>
            </a:r>
            <a:r>
              <a:rPr lang="en-US" i="1" baseline="0" dirty="0">
                <a:solidFill>
                  <a:schemeClr val="tx1"/>
                </a:solidFill>
              </a:rPr>
              <a:t>)</a:t>
            </a:r>
            <a:endParaRPr lang="en-US" i="1"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b="1" dirty="0">
              <a:solidFill>
                <a:schemeClr val="tx1"/>
              </a:solidFill>
            </a:endParaRP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14</a:t>
            </a:fld>
            <a:endParaRPr lang="en-US" dirty="0"/>
          </a:p>
        </p:txBody>
      </p:sp>
    </p:spTree>
    <p:extLst>
      <p:ext uri="{BB962C8B-B14F-4D97-AF65-F5344CB8AC3E}">
        <p14:creationId xmlns:p14="http://schemas.microsoft.com/office/powerpoint/2010/main" val="16636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a:solidFill>
                  <a:schemeClr val="tx1"/>
                </a:solidFill>
              </a:rPr>
              <a:t>For Programs with Infants and Toddlers</a:t>
            </a:r>
          </a:p>
          <a:p>
            <a:pPr lvl="0"/>
            <a:endParaRPr lang="en-US" b="1" i="0" dirty="0">
              <a:solidFill>
                <a:schemeClr val="tx1"/>
              </a:solidFill>
            </a:endParaRPr>
          </a:p>
          <a:p>
            <a:pPr lvl="0"/>
            <a:r>
              <a:rPr lang="en-US" b="1" i="0" dirty="0">
                <a:solidFill>
                  <a:schemeClr val="tx1"/>
                </a:solidFill>
              </a:rPr>
              <a:t>Highlight CFK for</a:t>
            </a:r>
            <a:r>
              <a:rPr lang="en-US" b="1" i="0" baseline="0" dirty="0">
                <a:solidFill>
                  <a:schemeClr val="tx1"/>
                </a:solidFill>
              </a:rPr>
              <a:t> Infants and Toddlers: </a:t>
            </a:r>
            <a:endParaRPr lang="en-US" b="1" i="0" dirty="0">
              <a:solidFill>
                <a:schemeClr val="tx1"/>
              </a:solidFill>
            </a:endParaRPr>
          </a:p>
          <a:p>
            <a:r>
              <a:rPr lang="en-US" i="0" dirty="0">
                <a:solidFill>
                  <a:schemeClr val="tx1"/>
                </a:solidFill>
              </a:rPr>
              <a:t>Each</a:t>
            </a:r>
            <a:r>
              <a:rPr lang="en-US" i="0" baseline="0" dirty="0">
                <a:solidFill>
                  <a:schemeClr val="tx1"/>
                </a:solidFill>
              </a:rPr>
              <a:t> of the 5 basics includes </a:t>
            </a:r>
            <a:r>
              <a:rPr lang="en-US" dirty="0">
                <a:solidFill>
                  <a:schemeClr val="tx1"/>
                </a:solidFill>
              </a:rPr>
              <a:t>a section titled “CFK for Infants &amp; Toddlers”.  It is located right after the Big Bites.   </a:t>
            </a:r>
          </a:p>
          <a:p>
            <a:endParaRPr lang="en-US" dirty="0">
              <a:solidFill>
                <a:schemeClr val="tx1"/>
              </a:solidFill>
            </a:endParaRPr>
          </a:p>
          <a:p>
            <a:r>
              <a:rPr lang="en-US" b="1" dirty="0">
                <a:solidFill>
                  <a:schemeClr val="tx1"/>
                </a:solidFill>
              </a:rPr>
              <a:t>CFK</a:t>
            </a:r>
            <a:r>
              <a:rPr lang="en-US" b="1" baseline="0" dirty="0">
                <a:solidFill>
                  <a:schemeClr val="tx1"/>
                </a:solidFill>
              </a:rPr>
              <a:t> for infants and toddlers is designed to:</a:t>
            </a:r>
          </a:p>
          <a:p>
            <a:r>
              <a:rPr lang="en-US" dirty="0">
                <a:solidFill>
                  <a:schemeClr val="tx1"/>
                </a:solidFill>
              </a:rPr>
              <a:t> 1)</a:t>
            </a:r>
            <a:r>
              <a:rPr lang="en-US" baseline="0" dirty="0">
                <a:solidFill>
                  <a:schemeClr val="tx1"/>
                </a:solidFill>
              </a:rPr>
              <a:t> integrate oral health concepts and practices into infant/toddler classroom routines;</a:t>
            </a:r>
          </a:p>
          <a:p>
            <a:r>
              <a:rPr lang="en-US" baseline="0" dirty="0">
                <a:solidFill>
                  <a:schemeClr val="tx1"/>
                </a:solidFill>
              </a:rPr>
              <a:t> 2) share oral health information with families so they can practice good oral health habits at home; and </a:t>
            </a:r>
          </a:p>
          <a:p>
            <a:r>
              <a:rPr lang="en-US" baseline="0" dirty="0">
                <a:solidFill>
                  <a:schemeClr val="tx1"/>
                </a:solidFill>
              </a:rPr>
              <a:t> 3) introduce oral health concepts to children at an early age. </a:t>
            </a:r>
          </a:p>
          <a:p>
            <a:endParaRPr lang="en-US" baseline="0" dirty="0">
              <a:solidFill>
                <a:schemeClr val="tx1"/>
              </a:solidFill>
            </a:endParaRPr>
          </a:p>
          <a:p>
            <a:r>
              <a:rPr lang="en-US" dirty="0">
                <a:solidFill>
                  <a:schemeClr val="tx1"/>
                </a:solidFill>
              </a:rPr>
              <a:t>Turn to page 14 to see ideas for CFK for Infants and Toddlers. You can see under the heading “Daily Routines” there are things to do while diapering,</a:t>
            </a:r>
            <a:r>
              <a:rPr lang="en-US" baseline="0" dirty="0">
                <a:solidFill>
                  <a:schemeClr val="tx1"/>
                </a:solidFill>
              </a:rPr>
              <a:t> mealtime, and</a:t>
            </a:r>
            <a:r>
              <a:rPr lang="en-US" dirty="0">
                <a:solidFill>
                  <a:schemeClr val="tx1"/>
                </a:solidFill>
              </a:rPr>
              <a:t> playing. </a:t>
            </a:r>
          </a:p>
          <a:p>
            <a:pPr lvl="0"/>
            <a:endParaRPr lang="en-US" dirty="0">
              <a:solidFill>
                <a:schemeClr val="tx1"/>
              </a:solidFill>
            </a:endParaRPr>
          </a:p>
          <a:p>
            <a:pPr lvl="0"/>
            <a:r>
              <a:rPr lang="en-US" dirty="0">
                <a:solidFill>
                  <a:schemeClr val="tx1"/>
                </a:solidFill>
              </a:rPr>
              <a:t>Under Activities look at the first bullet and see how you can use Contact paper with the sticky side up to start talking about the concept of sticky foods, or “tooth unhealthy foods”. </a:t>
            </a:r>
            <a:r>
              <a:rPr lang="en-US" i="1" dirty="0">
                <a:solidFill>
                  <a:schemeClr val="tx1"/>
                </a:solidFill>
              </a:rPr>
              <a:t>(pass</a:t>
            </a:r>
            <a:r>
              <a:rPr lang="en-US" i="1" baseline="0" dirty="0">
                <a:solidFill>
                  <a:schemeClr val="tx1"/>
                </a:solidFill>
              </a:rPr>
              <a:t> around contact paper)</a:t>
            </a:r>
            <a:endParaRPr lang="en-US" dirty="0">
              <a:solidFill>
                <a:schemeClr val="tx1"/>
              </a:solidFill>
            </a:endParaRPr>
          </a:p>
          <a:p>
            <a:pPr lvl="0"/>
            <a:r>
              <a:rPr lang="en-US" dirty="0">
                <a:solidFill>
                  <a:schemeClr val="tx1"/>
                </a:solidFill>
              </a:rPr>
              <a:t>Write</a:t>
            </a:r>
            <a:r>
              <a:rPr lang="en-US" baseline="0" dirty="0">
                <a:solidFill>
                  <a:schemeClr val="tx1"/>
                </a:solidFill>
              </a:rPr>
              <a:t> down two ways you can incorporate CFK into infant/toddler classrooms? (</a:t>
            </a:r>
            <a:r>
              <a:rPr lang="en-US" i="1" baseline="0" dirty="0">
                <a:solidFill>
                  <a:schemeClr val="tx1"/>
                </a:solidFill>
              </a:rPr>
              <a:t>ask two people who work with infants/toddlers to share)</a:t>
            </a:r>
            <a:endParaRPr lang="en-US" dirty="0">
              <a:solidFill>
                <a:schemeClr val="tx1"/>
              </a:solidFill>
            </a:endParaRPr>
          </a:p>
          <a:p>
            <a:pPr lvl="0"/>
            <a:r>
              <a:rPr lang="en-US" dirty="0">
                <a:solidFill>
                  <a:schemeClr val="tx1"/>
                </a:solidFill>
              </a:rPr>
              <a:t>Many of the activities for big kids can</a:t>
            </a:r>
            <a:r>
              <a:rPr lang="en-US" baseline="0" dirty="0">
                <a:solidFill>
                  <a:schemeClr val="tx1"/>
                </a:solidFill>
              </a:rPr>
              <a:t> be adapted for infants/toddlers. The Circle Time </a:t>
            </a:r>
            <a:r>
              <a:rPr lang="en-US" dirty="0">
                <a:solidFill>
                  <a:schemeClr val="tx1"/>
                </a:solidFill>
              </a:rPr>
              <a:t>Lessons</a:t>
            </a:r>
            <a:r>
              <a:rPr lang="en-US" baseline="0" dirty="0">
                <a:solidFill>
                  <a:schemeClr val="tx1"/>
                </a:solidFill>
              </a:rPr>
              <a:t> and Learning Centers that are appropriate for infants/toddlers have a Infant and Toddler Icon next to them. </a:t>
            </a:r>
            <a:r>
              <a:rPr lang="en-US" dirty="0">
                <a:solidFill>
                  <a:schemeClr val="tx1"/>
                </a:solidFill>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15</a:t>
            </a:fld>
            <a:endParaRPr lang="en-US" dirty="0"/>
          </a:p>
        </p:txBody>
      </p:sp>
    </p:spTree>
    <p:extLst>
      <p:ext uri="{BB962C8B-B14F-4D97-AF65-F5344CB8AC3E}">
        <p14:creationId xmlns:p14="http://schemas.microsoft.com/office/powerpoint/2010/main" val="2331942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solidFill>
                  <a:schemeClr val="tx1"/>
                </a:solidFill>
              </a:rPr>
              <a:t>Introduce Basic</a:t>
            </a:r>
            <a:r>
              <a:rPr lang="en-US" b="1" i="0" baseline="0" dirty="0">
                <a:solidFill>
                  <a:schemeClr val="tx1"/>
                </a:solidFill>
              </a:rPr>
              <a:t> #2: Water for Thirst -Total Section Time: 10 minutes</a:t>
            </a:r>
            <a:endParaRPr lang="en-US" b="1" i="0" dirty="0">
              <a:solidFill>
                <a:schemeClr val="tx1"/>
              </a:solidFill>
            </a:endParaRPr>
          </a:p>
          <a:p>
            <a:pPr lvl="0"/>
            <a:endParaRPr lang="en-US" b="1" dirty="0">
              <a:solidFill>
                <a:schemeClr val="tx1"/>
              </a:solidFill>
            </a:endParaRPr>
          </a:p>
          <a:p>
            <a:pPr lvl="0"/>
            <a:r>
              <a:rPr lang="en-US" b="1" dirty="0">
                <a:solidFill>
                  <a:schemeClr val="tx1"/>
                </a:solidFill>
              </a:rPr>
              <a:t>WRITE “WATER FIRST FOR THIRST”</a:t>
            </a:r>
          </a:p>
          <a:p>
            <a:pPr marL="174708" indent="-174708">
              <a:buFont typeface="Arial" panose="020B0604020202020204" pitchFamily="34" charset="0"/>
              <a:buChar char="•"/>
            </a:pPr>
            <a:r>
              <a:rPr lang="en-US" dirty="0">
                <a:solidFill>
                  <a:schemeClr val="tx1"/>
                </a:solidFill>
              </a:rPr>
              <a:t>Basic #2 is Water First for Thirst.</a:t>
            </a:r>
          </a:p>
          <a:p>
            <a:pPr marL="174708" indent="-174708">
              <a:buFont typeface="Arial" panose="020B0604020202020204" pitchFamily="34" charset="0"/>
              <a:buChar char="•"/>
            </a:pPr>
            <a:r>
              <a:rPr lang="en-US" dirty="0">
                <a:solidFill>
                  <a:schemeClr val="tx1"/>
                </a:solidFill>
              </a:rPr>
              <a:t>One of the reasons decay rates are increasing is because of all the sweetened drinks people sip on throughout the day.  </a:t>
            </a:r>
          </a:p>
          <a:p>
            <a:pPr marL="174708" indent="-174708">
              <a:buFont typeface="Arial" panose="020B0604020202020204" pitchFamily="34" charset="0"/>
              <a:buChar char="•"/>
            </a:pPr>
            <a:r>
              <a:rPr lang="en-US" dirty="0">
                <a:solidFill>
                  <a:schemeClr val="tx1"/>
                </a:solidFill>
              </a:rPr>
              <a:t>Rather than sipping on sugary beverages why not choose the one drink that is not only healthy for your body but is great for your teeth too - water! It comes right out of your tap at home. </a:t>
            </a:r>
          </a:p>
          <a:p>
            <a:pPr marL="174708" indent="-174708">
              <a:buFont typeface="Arial" panose="020B0604020202020204" pitchFamily="34" charset="0"/>
              <a:buChar char="•"/>
            </a:pPr>
            <a:r>
              <a:rPr lang="en-US" dirty="0">
                <a:solidFill>
                  <a:schemeClr val="tx1"/>
                </a:solidFill>
              </a:rPr>
              <a:t>In many communities, tap water has fluoride which helps strengthen the teeth &amp; make them more resistant to cavities.</a:t>
            </a:r>
          </a:p>
          <a:p>
            <a:pPr marL="174708" indent="-174708">
              <a:buFont typeface="Arial" panose="020B0604020202020204" pitchFamily="34" charset="0"/>
              <a:buChar char="•"/>
            </a:pPr>
            <a:r>
              <a:rPr lang="en-US" dirty="0">
                <a:solidFill>
                  <a:schemeClr val="tx1"/>
                </a:solidFill>
              </a:rPr>
              <a:t>Remember -  drink WATER FIRST FOR THIRST. Save juice &amp; soda for special occasions.</a:t>
            </a:r>
            <a:br>
              <a:rPr lang="en-US" dirty="0">
                <a:solidFill>
                  <a:schemeClr val="tx1"/>
                </a:solidFill>
              </a:rPr>
            </a:br>
            <a:endParaRPr lang="en-US" dirty="0">
              <a:solidFill>
                <a:schemeClr val="tx1"/>
              </a:solidFill>
            </a:endParaRPr>
          </a:p>
          <a:p>
            <a:r>
              <a:rPr lang="en-US" i="1" dirty="0">
                <a:solidFill>
                  <a:schemeClr val="tx1"/>
                </a:solidFill>
              </a:rPr>
              <a:t>(Note: Some families may have grown up in places where tap water is not safe to drink, remind them that it is safe to drink water in the United States.) </a:t>
            </a:r>
          </a:p>
          <a:p>
            <a:pPr lvl="0"/>
            <a:r>
              <a:rPr lang="en-US" sz="1100" dirty="0">
                <a:solidFill>
                  <a:schemeClr val="tx1"/>
                </a:solidFill>
              </a:rPr>
              <a:t> </a:t>
            </a:r>
          </a:p>
          <a:p>
            <a:pPr lvl="0"/>
            <a:endParaRPr lang="en-US" dirty="0">
              <a:solidFill>
                <a:schemeClr val="tx1"/>
              </a:solidFill>
            </a:endParaRPr>
          </a:p>
          <a:p>
            <a:pPr lvl="0"/>
            <a:r>
              <a:rPr lang="en-US" dirty="0">
                <a:solidFill>
                  <a:schemeClr val="tx1"/>
                </a:solidFill>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16</a:t>
            </a:fld>
            <a:endParaRPr lang="en-US" dirty="0"/>
          </a:p>
        </p:txBody>
      </p:sp>
    </p:spTree>
    <p:extLst>
      <p:ext uri="{BB962C8B-B14F-4D97-AF65-F5344CB8AC3E}">
        <p14:creationId xmlns:p14="http://schemas.microsoft.com/office/powerpoint/2010/main" val="32412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Show</a:t>
            </a:r>
            <a:r>
              <a:rPr lang="en-US" b="1" baseline="0" dirty="0">
                <a:solidFill>
                  <a:schemeClr val="tx1"/>
                </a:solidFill>
              </a:rPr>
              <a:t>/Explain the Purpose of Parent Practice Handouts: </a:t>
            </a:r>
            <a:endParaRPr lang="en-US" b="1" dirty="0">
              <a:solidFill>
                <a:schemeClr val="tx1"/>
              </a:solidFill>
            </a:endParaRPr>
          </a:p>
          <a:p>
            <a:pPr lvl="0"/>
            <a:endParaRPr lang="en-US" dirty="0">
              <a:solidFill>
                <a:schemeClr val="tx1"/>
              </a:solidFill>
            </a:endParaRPr>
          </a:p>
          <a:p>
            <a:pPr marL="174708" indent="-174708">
              <a:buFont typeface="Arial" panose="020B0604020202020204" pitchFamily="34" charset="0"/>
              <a:buChar char="•"/>
            </a:pPr>
            <a:r>
              <a:rPr lang="en-US" dirty="0">
                <a:solidFill>
                  <a:schemeClr val="tx1"/>
                </a:solidFill>
              </a:rPr>
              <a:t>Children do not control many of the decisions about their health, so it is critical to reach parents. </a:t>
            </a:r>
          </a:p>
          <a:p>
            <a:pPr marL="174708" indent="-174708">
              <a:buFont typeface="Arial" panose="020B0604020202020204" pitchFamily="34" charset="0"/>
              <a:buChar char="•"/>
            </a:pPr>
            <a:r>
              <a:rPr lang="en-US" dirty="0">
                <a:solidFill>
                  <a:schemeClr val="tx1"/>
                </a:solidFill>
              </a:rPr>
              <a:t>Take a minute to look at the Parent  Practice Handouts in this section</a:t>
            </a:r>
            <a:r>
              <a:rPr lang="en-US" baseline="0" dirty="0">
                <a:solidFill>
                  <a:schemeClr val="tx1"/>
                </a:solidFill>
              </a:rPr>
              <a:t> on </a:t>
            </a:r>
            <a:r>
              <a:rPr lang="en-US" dirty="0">
                <a:solidFill>
                  <a:schemeClr val="tx1"/>
                </a:solidFill>
              </a:rPr>
              <a:t>page  44. They offer </a:t>
            </a:r>
            <a:r>
              <a:rPr lang="en-US" b="1" dirty="0">
                <a:solidFill>
                  <a:schemeClr val="tx1"/>
                </a:solidFill>
              </a:rPr>
              <a:t>information for </a:t>
            </a:r>
            <a:r>
              <a:rPr lang="en-US" dirty="0">
                <a:solidFill>
                  <a:schemeClr val="tx1"/>
                </a:solidFill>
              </a:rPr>
              <a:t>parents and then they </a:t>
            </a:r>
            <a:r>
              <a:rPr lang="en-US" b="1" dirty="0">
                <a:solidFill>
                  <a:schemeClr val="tx1"/>
                </a:solidFill>
              </a:rPr>
              <a:t>encourage parents to interact with their children</a:t>
            </a:r>
            <a:r>
              <a:rPr lang="en-US" dirty="0">
                <a:solidFill>
                  <a:schemeClr val="tx1"/>
                </a:solidFill>
              </a:rPr>
              <a:t> by either talking or doing things together. </a:t>
            </a:r>
          </a:p>
          <a:p>
            <a:pPr marL="174708" indent="-174708">
              <a:buFont typeface="Arial" panose="020B0604020202020204" pitchFamily="34" charset="0"/>
              <a:buChar char="•"/>
            </a:pPr>
            <a:r>
              <a:rPr lang="en-US" dirty="0">
                <a:solidFill>
                  <a:schemeClr val="tx1"/>
                </a:solidFill>
              </a:rPr>
              <a:t>They reinforce</a:t>
            </a:r>
            <a:r>
              <a:rPr lang="en-US" baseline="0" dirty="0">
                <a:solidFill>
                  <a:schemeClr val="tx1"/>
                </a:solidFill>
              </a:rPr>
              <a:t> what you’re doing in your classrooms;</a:t>
            </a:r>
            <a:r>
              <a:rPr lang="en-US" dirty="0">
                <a:solidFill>
                  <a:schemeClr val="tx1"/>
                </a:solidFill>
              </a:rPr>
              <a:t> share them with parents on</a:t>
            </a:r>
            <a:r>
              <a:rPr lang="en-US" baseline="0" dirty="0">
                <a:solidFill>
                  <a:schemeClr val="tx1"/>
                </a:solidFill>
              </a:rPr>
              <a:t> days you’re using CFK in your classroom. </a:t>
            </a:r>
            <a:endParaRPr lang="en-US" dirty="0">
              <a:solidFill>
                <a:schemeClr val="tx1"/>
              </a:solidFill>
            </a:endParaRPr>
          </a:p>
          <a:p>
            <a:pPr marL="174708" indent="-174708">
              <a:buFont typeface="Arial" panose="020B0604020202020204" pitchFamily="34" charset="0"/>
              <a:buChar char="•"/>
            </a:pPr>
            <a:r>
              <a:rPr lang="en-US" dirty="0">
                <a:solidFill>
                  <a:schemeClr val="tx1"/>
                </a:solidFill>
              </a:rPr>
              <a:t>Each page has a </a:t>
            </a:r>
            <a:r>
              <a:rPr lang="en-US" b="1" dirty="0">
                <a:solidFill>
                  <a:schemeClr val="tx1"/>
                </a:solidFill>
              </a:rPr>
              <a:t>Healthy Mouth Challenge</a:t>
            </a:r>
            <a:r>
              <a:rPr lang="en-US" dirty="0">
                <a:solidFill>
                  <a:schemeClr val="tx1"/>
                </a:solidFill>
              </a:rPr>
              <a:t>.  Families can make a commitment to healthy teeth by choosing one of the options to try.  This one challenges parents to serve water instead of sugary drinks.  This</a:t>
            </a:r>
            <a:r>
              <a:rPr lang="en-US" baseline="0" dirty="0">
                <a:solidFill>
                  <a:schemeClr val="tx1"/>
                </a:solidFill>
              </a:rPr>
              <a:t> handout includes a</a:t>
            </a:r>
            <a:r>
              <a:rPr lang="en-US" dirty="0">
                <a:solidFill>
                  <a:schemeClr val="tx1"/>
                </a:solidFill>
              </a:rPr>
              <a:t> chart families can cut out and hang</a:t>
            </a:r>
            <a:r>
              <a:rPr lang="en-US" baseline="0" dirty="0">
                <a:solidFill>
                  <a:schemeClr val="tx1"/>
                </a:solidFill>
              </a:rPr>
              <a:t> up</a:t>
            </a:r>
            <a:r>
              <a:rPr lang="en-US" dirty="0">
                <a:solidFill>
                  <a:schemeClr val="tx1"/>
                </a:solidFill>
              </a:rPr>
              <a:t> at home.  </a:t>
            </a:r>
          </a:p>
          <a:p>
            <a:pPr marL="174708" indent="-174708">
              <a:buFont typeface="Arial" panose="020B0604020202020204" pitchFamily="34" charset="0"/>
              <a:buChar char="•"/>
            </a:pP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17</a:t>
            </a:fld>
            <a:endParaRPr lang="en-US" dirty="0"/>
          </a:p>
        </p:txBody>
      </p:sp>
    </p:spTree>
    <p:extLst>
      <p:ext uri="{BB962C8B-B14F-4D97-AF65-F5344CB8AC3E}">
        <p14:creationId xmlns:p14="http://schemas.microsoft.com/office/powerpoint/2010/main" val="66301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chemeClr val="tx1"/>
                </a:solidFill>
              </a:rPr>
              <a:t>Discuss</a:t>
            </a:r>
            <a:r>
              <a:rPr lang="en-US" b="1" baseline="0" dirty="0">
                <a:solidFill>
                  <a:schemeClr val="tx1"/>
                </a:solidFill>
              </a:rPr>
              <a:t> How to Promote CFK Throughout the Day in Classroom Practices, Routines: </a:t>
            </a:r>
            <a:endParaRPr lang="en-US" b="1" dirty="0">
              <a:solidFill>
                <a:schemeClr val="tx1"/>
              </a:solidFill>
            </a:endParaRPr>
          </a:p>
          <a:p>
            <a:pPr marL="174708" indent="-174708" defTabSz="931774">
              <a:buFont typeface="Arial" panose="020B0604020202020204" pitchFamily="34" charset="0"/>
              <a:buChar char="•"/>
              <a:defRPr/>
            </a:pPr>
            <a:r>
              <a:rPr lang="en-US" dirty="0">
                <a:solidFill>
                  <a:schemeClr val="tx1"/>
                </a:solidFill>
              </a:rPr>
              <a:t>Let’s talk about how to embed</a:t>
            </a:r>
            <a:r>
              <a:rPr lang="en-US" baseline="0" dirty="0">
                <a:solidFill>
                  <a:schemeClr val="tx1"/>
                </a:solidFill>
              </a:rPr>
              <a:t> CFK in your classroom practices and routines. </a:t>
            </a:r>
            <a:r>
              <a:rPr lang="en-US" dirty="0">
                <a:solidFill>
                  <a:schemeClr val="tx1"/>
                </a:solidFill>
              </a:rPr>
              <a:t> </a:t>
            </a:r>
          </a:p>
          <a:p>
            <a:pPr marL="174708" indent="-174708" defTabSz="931774">
              <a:buFont typeface="Arial" panose="020B0604020202020204" pitchFamily="34" charset="0"/>
              <a:buChar char="•"/>
              <a:defRPr/>
            </a:pPr>
            <a:r>
              <a:rPr lang="en-US" dirty="0">
                <a:solidFill>
                  <a:schemeClr val="tx1"/>
                </a:solidFill>
              </a:rPr>
              <a:t>The biggest impact happens when the environment supports oral health. There are many times during the day that CFK messages can be woven in to other</a:t>
            </a:r>
            <a:r>
              <a:rPr lang="en-US" baseline="0" dirty="0">
                <a:solidFill>
                  <a:schemeClr val="tx1"/>
                </a:solidFill>
              </a:rPr>
              <a:t> topics and e</a:t>
            </a:r>
            <a:r>
              <a:rPr lang="en-US" dirty="0">
                <a:solidFill>
                  <a:schemeClr val="tx1"/>
                </a:solidFill>
              </a:rPr>
              <a:t>mbedded into daily routines. </a:t>
            </a:r>
          </a:p>
          <a:p>
            <a:pPr marL="174708" indent="-174708" defTabSz="931774">
              <a:buFont typeface="Arial" panose="020B0604020202020204" pitchFamily="34" charset="0"/>
              <a:buChar char="•"/>
              <a:defRPr/>
            </a:pPr>
            <a:r>
              <a:rPr lang="en-US" b="0" i="0" dirty="0">
                <a:solidFill>
                  <a:schemeClr val="tx1"/>
                </a:solidFill>
              </a:rPr>
              <a:t>Each Oral Health Basic gives you some ideas called "CFK Throughout the Day.“</a:t>
            </a:r>
          </a:p>
          <a:p>
            <a:pPr defTabSz="931774">
              <a:defRPr/>
            </a:pPr>
            <a:endParaRPr lang="en-US" b="0" i="0" dirty="0">
              <a:solidFill>
                <a:schemeClr val="tx1"/>
              </a:solidFill>
            </a:endParaRPr>
          </a:p>
          <a:p>
            <a:pPr defTabSz="931774">
              <a:defRPr/>
            </a:pPr>
            <a:r>
              <a:rPr lang="en-US" b="1" i="0" dirty="0">
                <a:solidFill>
                  <a:schemeClr val="tx1"/>
                </a:solidFill>
              </a:rPr>
              <a:t>Demonstrate incorporating</a:t>
            </a:r>
            <a:r>
              <a:rPr lang="en-US" b="1" i="0" baseline="0" dirty="0">
                <a:solidFill>
                  <a:schemeClr val="tx1"/>
                </a:solidFill>
              </a:rPr>
              <a:t> a CFK song into Transitions: </a:t>
            </a:r>
            <a:endParaRPr lang="en-US" b="1" i="0" dirty="0">
              <a:solidFill>
                <a:schemeClr val="tx1"/>
              </a:solidFill>
            </a:endParaRPr>
          </a:p>
          <a:p>
            <a:pPr marL="174708" indent="-174708" defTabSz="931774">
              <a:buFont typeface="Arial" panose="020B0604020202020204" pitchFamily="34" charset="0"/>
              <a:buChar char="•"/>
              <a:defRPr/>
            </a:pPr>
            <a:r>
              <a:rPr lang="en-US" b="0" i="0" dirty="0">
                <a:solidFill>
                  <a:schemeClr val="tx1"/>
                </a:solidFill>
              </a:rPr>
              <a:t>How about excusing your kids from Circle Time to their next activity using a song about drinking water? Let’s pretend Circle Time is over. As I sing your name take a drink of water!  </a:t>
            </a:r>
            <a:r>
              <a:rPr lang="en-US" b="0" i="1" dirty="0">
                <a:solidFill>
                  <a:schemeClr val="tx1"/>
                </a:solidFill>
              </a:rPr>
              <a:t>(depending</a:t>
            </a:r>
            <a:r>
              <a:rPr lang="en-US" b="0" i="1" baseline="0" dirty="0">
                <a:solidFill>
                  <a:schemeClr val="tx1"/>
                </a:solidFill>
              </a:rPr>
              <a:t> on the size and familiarity of the group, </a:t>
            </a:r>
            <a:r>
              <a:rPr lang="en-US" b="0" i="1" dirty="0">
                <a:solidFill>
                  <a:schemeClr val="tx1"/>
                </a:solidFill>
              </a:rPr>
              <a:t>have water an</a:t>
            </a:r>
            <a:r>
              <a:rPr lang="en-US" b="0" i="1" baseline="0" dirty="0">
                <a:solidFill>
                  <a:schemeClr val="tx1"/>
                </a:solidFill>
              </a:rPr>
              <a:t>d cups at each table or demonstrate by pouring a glass of water for a few people in front). </a:t>
            </a:r>
          </a:p>
          <a:p>
            <a:pPr defTabSz="931774">
              <a:defRPr/>
            </a:pPr>
            <a:endParaRPr lang="en-US" dirty="0">
              <a:solidFill>
                <a:schemeClr val="tx1"/>
              </a:solidFill>
            </a:endParaRPr>
          </a:p>
          <a:p>
            <a:pPr lvl="0"/>
            <a:r>
              <a:rPr lang="en-US" i="1" dirty="0">
                <a:solidFill>
                  <a:schemeClr val="tx1"/>
                </a:solidFill>
              </a:rPr>
              <a:t>[Child’s name] and [Child’s name] are drinking up the water,</a:t>
            </a:r>
            <a:r>
              <a:rPr lang="en-US" dirty="0">
                <a:solidFill>
                  <a:schemeClr val="tx1"/>
                </a:solidFill>
              </a:rPr>
              <a:t> </a:t>
            </a:r>
          </a:p>
          <a:p>
            <a:pPr lvl="0"/>
            <a:r>
              <a:rPr lang="en-US" i="1" dirty="0">
                <a:solidFill>
                  <a:schemeClr val="tx1"/>
                </a:solidFill>
              </a:rPr>
              <a:t>drinking up the water, drinking up the water.</a:t>
            </a:r>
            <a:r>
              <a:rPr lang="en-US" dirty="0">
                <a:solidFill>
                  <a:schemeClr val="tx1"/>
                </a:solidFill>
              </a:rPr>
              <a:t> </a:t>
            </a:r>
          </a:p>
          <a:p>
            <a:pPr lvl="0"/>
            <a:r>
              <a:rPr lang="en-US" i="1" dirty="0">
                <a:solidFill>
                  <a:schemeClr val="tx1"/>
                </a:solidFill>
              </a:rPr>
              <a:t>[Child’s name] and [Child’s name] are drinking up the water, gulp, gulp, gulp, gulp,</a:t>
            </a:r>
            <a:r>
              <a:rPr lang="en-US" dirty="0">
                <a:solidFill>
                  <a:schemeClr val="tx1"/>
                </a:solidFill>
              </a:rPr>
              <a:t> </a:t>
            </a:r>
            <a:endParaRPr lang="en-US" b="1" dirty="0">
              <a:solidFill>
                <a:schemeClr val="tx1"/>
              </a:solidFill>
            </a:endParaRPr>
          </a:p>
          <a:p>
            <a:pPr lvl="0"/>
            <a:r>
              <a:rPr lang="en-US" b="1" i="1" dirty="0">
                <a:solidFill>
                  <a:schemeClr val="tx1"/>
                </a:solidFill>
              </a:rPr>
              <a:t>Ahhhhh! </a:t>
            </a:r>
            <a:r>
              <a:rPr lang="en-US" b="1" i="0" dirty="0">
                <a:solidFill>
                  <a:schemeClr val="tx1"/>
                </a:solidFill>
              </a:rPr>
              <a:t> </a:t>
            </a:r>
          </a:p>
          <a:p>
            <a:pPr lvl="0"/>
            <a:endParaRPr lang="en-US" b="1" i="0" dirty="0">
              <a:solidFill>
                <a:schemeClr val="tx1"/>
              </a:solidFill>
            </a:endParaRPr>
          </a:p>
          <a:p>
            <a:pPr lvl="0"/>
            <a:r>
              <a:rPr lang="en-US" b="1" i="0" dirty="0">
                <a:solidFill>
                  <a:schemeClr val="tx1"/>
                </a:solidFill>
              </a:rPr>
              <a:t>Pair Share: Partners</a:t>
            </a:r>
            <a:r>
              <a:rPr lang="en-US" b="1" i="0" baseline="0" dirty="0">
                <a:solidFill>
                  <a:schemeClr val="tx1"/>
                </a:solidFill>
              </a:rPr>
              <a:t> Develop a List of Ways to Promote Water in their Classrooms -  8 minutes</a:t>
            </a:r>
            <a:endParaRPr lang="en-US" b="1" i="0" dirty="0">
              <a:solidFill>
                <a:schemeClr val="tx1"/>
              </a:solidFill>
            </a:endParaRPr>
          </a:p>
          <a:p>
            <a:pPr marL="174708" indent="-174708">
              <a:buFont typeface="Arial" panose="020B0604020202020204" pitchFamily="34" charset="0"/>
              <a:buChar char="•"/>
            </a:pPr>
            <a:r>
              <a:rPr lang="en-US" b="0" i="0" dirty="0">
                <a:solidFill>
                  <a:schemeClr val="tx1"/>
                </a:solidFill>
              </a:rPr>
              <a:t>Work with a</a:t>
            </a:r>
            <a:r>
              <a:rPr lang="en-US" b="0" i="0" baseline="0" dirty="0">
                <a:solidFill>
                  <a:schemeClr val="tx1"/>
                </a:solidFill>
              </a:rPr>
              <a:t> different</a:t>
            </a:r>
            <a:r>
              <a:rPr lang="en-US" b="0" i="0" dirty="0">
                <a:solidFill>
                  <a:schemeClr val="tx1"/>
                </a:solidFill>
              </a:rPr>
              <a:t> partner (</a:t>
            </a:r>
            <a:r>
              <a:rPr lang="en-US" b="0" i="1" dirty="0">
                <a:solidFill>
                  <a:schemeClr val="tx1"/>
                </a:solidFill>
              </a:rPr>
              <a:t>or small group</a:t>
            </a:r>
            <a:r>
              <a:rPr lang="en-US" b="0" i="0" dirty="0">
                <a:solidFill>
                  <a:schemeClr val="tx1"/>
                </a:solidFill>
              </a:rPr>
              <a:t>) to develop a list of practical ideas that would work in a classroom to get kids drinking water instead</a:t>
            </a:r>
            <a:r>
              <a:rPr lang="en-US" b="0" i="0" baseline="0" dirty="0">
                <a:solidFill>
                  <a:schemeClr val="tx1"/>
                </a:solidFill>
              </a:rPr>
              <a:t> of sugary beverages</a:t>
            </a:r>
            <a:r>
              <a:rPr lang="en-US" b="0" i="0" dirty="0">
                <a:solidFill>
                  <a:schemeClr val="tx1"/>
                </a:solidFill>
              </a:rPr>
              <a:t>. </a:t>
            </a:r>
          </a:p>
          <a:p>
            <a:pPr marL="174708" indent="-174708">
              <a:buFont typeface="Arial" panose="020B0604020202020204" pitchFamily="34" charset="0"/>
              <a:buChar char="•"/>
            </a:pPr>
            <a:r>
              <a:rPr lang="en-US" b="0" i="0" dirty="0">
                <a:solidFill>
                  <a:schemeClr val="tx1"/>
                </a:solidFill>
              </a:rPr>
              <a:t>Ask</a:t>
            </a:r>
            <a:r>
              <a:rPr lang="en-US" b="0" i="0" baseline="0" dirty="0">
                <a:solidFill>
                  <a:schemeClr val="tx1"/>
                </a:solidFill>
              </a:rPr>
              <a:t> groups to report back. </a:t>
            </a:r>
            <a:endParaRPr lang="en-US"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18</a:t>
            </a:fld>
            <a:endParaRPr lang="en-US" dirty="0"/>
          </a:p>
        </p:txBody>
      </p:sp>
    </p:spTree>
    <p:extLst>
      <p:ext uri="{BB962C8B-B14F-4D97-AF65-F5344CB8AC3E}">
        <p14:creationId xmlns:p14="http://schemas.microsoft.com/office/powerpoint/2010/main" val="59130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Introduce</a:t>
            </a:r>
            <a:r>
              <a:rPr lang="en-US" b="1" baseline="0" dirty="0">
                <a:solidFill>
                  <a:schemeClr val="tx1"/>
                </a:solidFill>
              </a:rPr>
              <a:t> Basic #3: Tooth Healthy Foods -</a:t>
            </a:r>
            <a:r>
              <a:rPr lang="en-US" b="1" i="0" baseline="0" dirty="0">
                <a:solidFill>
                  <a:schemeClr val="tx1"/>
                </a:solidFill>
              </a:rPr>
              <a:t>Total Section Time: 10 minutes</a:t>
            </a:r>
            <a:endParaRPr lang="en-US" b="1" i="0" dirty="0">
              <a:solidFill>
                <a:schemeClr val="tx1"/>
              </a:solidFill>
            </a:endParaRPr>
          </a:p>
          <a:p>
            <a:pPr lvl="0"/>
            <a:endParaRPr lang="en-US" b="1" dirty="0">
              <a:solidFill>
                <a:schemeClr val="tx1"/>
              </a:solidFill>
            </a:endParaRPr>
          </a:p>
          <a:p>
            <a:pPr lvl="0"/>
            <a:r>
              <a:rPr lang="en-US" b="1" dirty="0">
                <a:solidFill>
                  <a:schemeClr val="tx1"/>
                </a:solidFill>
              </a:rPr>
              <a:t>WRITE :  “EAT TOOTH HEALTHY FOODS”</a:t>
            </a:r>
          </a:p>
          <a:p>
            <a:pPr lvl="0"/>
            <a:endParaRPr lang="en-US" dirty="0">
              <a:solidFill>
                <a:schemeClr val="tx1"/>
              </a:solidFill>
            </a:endParaRPr>
          </a:p>
          <a:p>
            <a:pPr marL="174708" indent="-174708">
              <a:buFont typeface="Arial" panose="020B0604020202020204" pitchFamily="34" charset="0"/>
              <a:buChar char="•"/>
            </a:pPr>
            <a:r>
              <a:rPr lang="en-US" dirty="0">
                <a:solidFill>
                  <a:schemeClr val="tx1"/>
                </a:solidFill>
              </a:rPr>
              <a:t>The</a:t>
            </a:r>
            <a:r>
              <a:rPr lang="en-US" baseline="0" dirty="0">
                <a:solidFill>
                  <a:schemeClr val="tx1"/>
                </a:solidFill>
              </a:rPr>
              <a:t> food + germs = acid attack learning center demonstrated</a:t>
            </a:r>
            <a:r>
              <a:rPr lang="en-US" dirty="0">
                <a:solidFill>
                  <a:schemeClr val="tx1"/>
                </a:solidFill>
              </a:rPr>
              <a:t> HOW OFTEN we eat increases our risk for decay .</a:t>
            </a:r>
          </a:p>
          <a:p>
            <a:pPr marL="174708" indent="-174708">
              <a:buFont typeface="Arial" panose="020B0604020202020204" pitchFamily="34" charset="0"/>
              <a:buChar char="•"/>
            </a:pPr>
            <a:endParaRPr lang="en-US" dirty="0">
              <a:solidFill>
                <a:schemeClr val="tx1"/>
              </a:solidFill>
            </a:endParaRPr>
          </a:p>
          <a:p>
            <a:pPr marL="174708" indent="-174708" defTabSz="931774">
              <a:buFont typeface="Arial" panose="020B0604020202020204" pitchFamily="34" charset="0"/>
              <a:buChar char="•"/>
              <a:defRPr/>
            </a:pPr>
            <a:r>
              <a:rPr lang="en-US" dirty="0">
                <a:solidFill>
                  <a:schemeClr val="tx1"/>
                </a:solidFill>
              </a:rPr>
              <a:t>WHAT</a:t>
            </a:r>
            <a:r>
              <a:rPr lang="en-US" baseline="0" dirty="0">
                <a:solidFill>
                  <a:schemeClr val="tx1"/>
                </a:solidFill>
              </a:rPr>
              <a:t> WE EAT - </a:t>
            </a:r>
            <a:r>
              <a:rPr lang="en-US" dirty="0">
                <a:solidFill>
                  <a:schemeClr val="tx1"/>
                </a:solidFill>
              </a:rPr>
              <a:t>Making tooth healthy food &amp; beverage choices – </a:t>
            </a:r>
          </a:p>
          <a:p>
            <a:pPr marL="0" indent="0" defTabSz="931774">
              <a:buFont typeface="Arial" panose="020B0604020202020204" pitchFamily="34" charset="0"/>
              <a:buNone/>
              <a:defRPr/>
            </a:pPr>
            <a:r>
              <a:rPr lang="en-US" dirty="0">
                <a:solidFill>
                  <a:schemeClr val="tx1"/>
                </a:solidFill>
              </a:rPr>
              <a:t>    CAN SIGNIFICANTLY REDUCE the risk of</a:t>
            </a:r>
            <a:r>
              <a:rPr lang="en-US" baseline="0" dirty="0">
                <a:solidFill>
                  <a:schemeClr val="tx1"/>
                </a:solidFill>
              </a:rPr>
              <a:t> developing</a:t>
            </a:r>
            <a:r>
              <a:rPr lang="en-US" dirty="0">
                <a:solidFill>
                  <a:schemeClr val="tx1"/>
                </a:solidFill>
              </a:rPr>
              <a:t> cavities. </a:t>
            </a:r>
          </a:p>
          <a:p>
            <a:pPr marL="174708" indent="-174708">
              <a:buFont typeface="Arial" panose="020B0604020202020204" pitchFamily="34" charset="0"/>
              <a:buChar char="•"/>
            </a:pPr>
            <a:endParaRPr lang="en-US" dirty="0">
              <a:solidFill>
                <a:schemeClr val="tx1"/>
              </a:solidFill>
            </a:endParaRPr>
          </a:p>
          <a:p>
            <a:pPr lvl="0"/>
            <a:r>
              <a:rPr lang="en-US" dirty="0">
                <a:solidFill>
                  <a:schemeClr val="tx1"/>
                </a:solidFill>
              </a:rPr>
              <a:t> </a:t>
            </a:r>
          </a:p>
          <a:p>
            <a:pPr lvl="0"/>
            <a:r>
              <a:rPr lang="en-US" dirty="0">
                <a:solidFill>
                  <a:schemeClr val="tx1"/>
                </a:solidFill>
              </a:rPr>
              <a:t> </a:t>
            </a:r>
          </a:p>
          <a:p>
            <a:pPr lvl="0"/>
            <a:r>
              <a:rPr lang="en-US" dirty="0">
                <a:solidFill>
                  <a:schemeClr val="tx1"/>
                </a:solidFill>
              </a:rPr>
              <a:t> </a:t>
            </a:r>
          </a:p>
          <a:p>
            <a:pPr lvl="0"/>
            <a:r>
              <a:rPr lang="en-US" dirty="0">
                <a:solidFill>
                  <a:schemeClr val="tx1"/>
                </a:solidFill>
              </a:rPr>
              <a:t> </a:t>
            </a:r>
          </a:p>
          <a:p>
            <a:pPr lvl="0"/>
            <a:endParaRPr lang="en-US"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19</a:t>
            </a:fld>
            <a:endParaRPr lang="en-US" dirty="0"/>
          </a:p>
        </p:txBody>
      </p:sp>
    </p:spTree>
    <p:extLst>
      <p:ext uri="{BB962C8B-B14F-4D97-AF65-F5344CB8AC3E}">
        <p14:creationId xmlns:p14="http://schemas.microsoft.com/office/powerpoint/2010/main" val="165064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r>
              <a:rPr lang="en-US" b="1" dirty="0">
                <a:solidFill>
                  <a:schemeClr val="tx1"/>
                </a:solidFill>
              </a:rPr>
              <a:t>Share</a:t>
            </a:r>
            <a:r>
              <a:rPr lang="en-US" b="1" baseline="0" dirty="0">
                <a:solidFill>
                  <a:schemeClr val="tx1"/>
                </a:solidFill>
              </a:rPr>
              <a:t> Training G</a:t>
            </a:r>
            <a:r>
              <a:rPr lang="en-US" b="1" dirty="0">
                <a:solidFill>
                  <a:schemeClr val="tx1"/>
                </a:solidFill>
              </a:rPr>
              <a:t>oals</a:t>
            </a:r>
            <a:r>
              <a:rPr lang="en-US" b="1" baseline="0" dirty="0">
                <a:solidFill>
                  <a:schemeClr val="tx1"/>
                </a:solidFill>
              </a:rPr>
              <a:t>:</a:t>
            </a:r>
          </a:p>
          <a:p>
            <a:pPr marL="232943" indent="-232943">
              <a:buSzPct val="100000"/>
              <a:buFont typeface="+mj-lt"/>
              <a:buAutoNum type="arabicPeriod"/>
            </a:pPr>
            <a:r>
              <a:rPr lang="en-US" dirty="0">
                <a:solidFill>
                  <a:schemeClr val="tx1"/>
                </a:solidFill>
              </a:rPr>
              <a:t>Understand what causes cavities and how to work with children and families to prevent them.</a:t>
            </a:r>
          </a:p>
          <a:p>
            <a:pPr marL="232943" indent="-232943">
              <a:buSzPct val="100000"/>
              <a:buFont typeface="+mj-lt"/>
              <a:buAutoNum type="arabicPeriod"/>
            </a:pPr>
            <a:r>
              <a:rPr lang="en-US" dirty="0">
                <a:solidFill>
                  <a:schemeClr val="tx1"/>
                </a:solidFill>
              </a:rPr>
              <a:t>Understand and plan to easily incorporate CFK into your work with children and in your conversations with families</a:t>
            </a:r>
          </a:p>
          <a:p>
            <a:pPr marL="232943" indent="-232943">
              <a:buSzPct val="100000"/>
              <a:buFont typeface="+mj-lt"/>
              <a:buAutoNum type="arabicPeriod"/>
            </a:pPr>
            <a:r>
              <a:rPr lang="en-US" dirty="0">
                <a:solidFill>
                  <a:schemeClr val="tx1"/>
                </a:solidFill>
              </a:rPr>
              <a:t>Have fun</a:t>
            </a:r>
          </a:p>
          <a:p>
            <a:pPr lvl="0"/>
            <a:endParaRPr lang="en-US" i="1" dirty="0">
              <a:solidFill>
                <a:schemeClr val="tx1"/>
              </a:solidFill>
            </a:endParaRPr>
          </a:p>
          <a:p>
            <a:pPr lvl="0"/>
            <a:endParaRPr lang="en-US" i="1" dirty="0">
              <a:solidFill>
                <a:schemeClr val="tx1"/>
              </a:solidFill>
            </a:endParaRPr>
          </a:p>
          <a:p>
            <a:pPr lvl="0"/>
            <a:endParaRPr lang="en-US" dirty="0">
              <a:solidFill>
                <a:schemeClr val="tx1"/>
              </a:solidFill>
            </a:endParaRPr>
          </a:p>
          <a:p>
            <a:pPr lvl="0"/>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2</a:t>
            </a:fld>
            <a:endParaRPr lang="en-US" dirty="0"/>
          </a:p>
        </p:txBody>
      </p:sp>
    </p:spTree>
    <p:extLst>
      <p:ext uri="{BB962C8B-B14F-4D97-AF65-F5344CB8AC3E}">
        <p14:creationId xmlns:p14="http://schemas.microsoft.com/office/powerpoint/2010/main" val="219323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Demonstrate Guess the Sugar in Drinks Parent Night Activity: 3 minutes</a:t>
            </a:r>
          </a:p>
          <a:p>
            <a:pPr marL="174708" indent="-174708">
              <a:buFont typeface="Arial" panose="020B0604020202020204" pitchFamily="34" charset="0"/>
              <a:buChar char="•"/>
            </a:pPr>
            <a:r>
              <a:rPr lang="en-US" dirty="0">
                <a:solidFill>
                  <a:schemeClr val="tx1"/>
                </a:solidFill>
              </a:rPr>
              <a:t>It’s not always easy to determine if foods are tooth “healthy” or “unhealthy”. One way to find</a:t>
            </a:r>
            <a:r>
              <a:rPr lang="en-US" baseline="0" dirty="0">
                <a:solidFill>
                  <a:schemeClr val="tx1"/>
                </a:solidFill>
              </a:rPr>
              <a:t> out</a:t>
            </a:r>
            <a:r>
              <a:rPr lang="en-US" dirty="0">
                <a:solidFill>
                  <a:schemeClr val="tx1"/>
                </a:solidFill>
              </a:rPr>
              <a:t> is by reading the nutrition facts labels located on most food items. </a:t>
            </a:r>
          </a:p>
          <a:p>
            <a:pPr marL="174708" indent="-174708">
              <a:buFont typeface="Arial" panose="020B0604020202020204" pitchFamily="34" charset="0"/>
              <a:buChar char="•"/>
            </a:pPr>
            <a:r>
              <a:rPr lang="en-US" dirty="0">
                <a:solidFill>
                  <a:schemeClr val="tx1"/>
                </a:solidFill>
              </a:rPr>
              <a:t>Let’s look at a chocolate milk label…</a:t>
            </a:r>
            <a:r>
              <a:rPr lang="en-US" b="1" i="1" dirty="0">
                <a:solidFill>
                  <a:schemeClr val="tx1"/>
                </a:solidFill>
              </a:rPr>
              <a:t>(hold up a 16 ounce bottle of chocolate milk)</a:t>
            </a:r>
            <a:r>
              <a:rPr lang="en-US" b="1" dirty="0">
                <a:solidFill>
                  <a:schemeClr val="tx1"/>
                </a:solidFill>
              </a:rPr>
              <a:t>.</a:t>
            </a:r>
            <a:endParaRPr lang="en-US" dirty="0">
              <a:solidFill>
                <a:schemeClr val="tx1"/>
              </a:solidFill>
            </a:endParaRPr>
          </a:p>
          <a:p>
            <a:pPr marL="174708" indent="-174708">
              <a:buFont typeface="Arial" panose="020B0604020202020204" pitchFamily="34" charset="0"/>
              <a:buChar char="•"/>
            </a:pPr>
            <a:r>
              <a:rPr lang="en-US" dirty="0">
                <a:solidFill>
                  <a:schemeClr val="tx1"/>
                </a:solidFill>
              </a:rPr>
              <a:t>The first thing to find is the serving size. All of the information on</a:t>
            </a:r>
            <a:r>
              <a:rPr lang="en-US" baseline="0" dirty="0">
                <a:solidFill>
                  <a:schemeClr val="tx1"/>
                </a:solidFill>
              </a:rPr>
              <a:t> this label</a:t>
            </a:r>
            <a:r>
              <a:rPr lang="en-US" dirty="0">
                <a:solidFill>
                  <a:schemeClr val="tx1"/>
                </a:solidFill>
              </a:rPr>
              <a:t> is based on JUST ONE SERVING.</a:t>
            </a:r>
          </a:p>
          <a:p>
            <a:pPr marL="174708" indent="-174708">
              <a:buFont typeface="Arial" panose="020B0604020202020204" pitchFamily="34" charset="0"/>
              <a:buChar char="•"/>
            </a:pPr>
            <a:r>
              <a:rPr lang="en-US" dirty="0">
                <a:solidFill>
                  <a:schemeClr val="tx1"/>
                </a:solidFill>
              </a:rPr>
              <a:t>Since carbohydrates increase the risk for decay,</a:t>
            </a:r>
            <a:r>
              <a:rPr lang="en-US" baseline="0" dirty="0">
                <a:solidFill>
                  <a:schemeClr val="tx1"/>
                </a:solidFill>
              </a:rPr>
              <a:t> look for </a:t>
            </a:r>
            <a:r>
              <a:rPr lang="en-US" dirty="0">
                <a:solidFill>
                  <a:schemeClr val="tx1"/>
                </a:solidFill>
              </a:rPr>
              <a:t>the heading Total Carbohydrates.</a:t>
            </a:r>
            <a:r>
              <a:rPr lang="en-US" baseline="0" dirty="0">
                <a:solidFill>
                  <a:schemeClr val="tx1"/>
                </a:solidFill>
              </a:rPr>
              <a:t> It </a:t>
            </a:r>
            <a:r>
              <a:rPr lang="en-US" dirty="0">
                <a:solidFill>
                  <a:schemeClr val="tx1"/>
                </a:solidFill>
              </a:rPr>
              <a:t>lists fiber &amp; sugar. </a:t>
            </a:r>
          </a:p>
          <a:p>
            <a:pPr marL="174708" indent="-174708">
              <a:buFont typeface="Arial" panose="020B0604020202020204" pitchFamily="34" charset="0"/>
              <a:buChar char="•"/>
            </a:pPr>
            <a:r>
              <a:rPr lang="en-US" dirty="0">
                <a:solidFill>
                  <a:schemeClr val="tx1"/>
                </a:solidFill>
              </a:rPr>
              <a:t>Note that foods with a high fiber content are better for your teeth because they are harder for the germs to break down &amp; create acid attacks. </a:t>
            </a:r>
          </a:p>
          <a:p>
            <a:pPr marL="174708" indent="-174708">
              <a:buFont typeface="Arial" panose="020B0604020202020204" pitchFamily="34" charset="0"/>
              <a:buChar char="•"/>
            </a:pPr>
            <a:r>
              <a:rPr lang="en-US" dirty="0">
                <a:solidFill>
                  <a:schemeClr val="tx1"/>
                </a:solidFill>
              </a:rPr>
              <a:t>This label lists the sugars as 28 grams. Since it is hard to visualize a gram we will convert them into teaspoons.</a:t>
            </a:r>
          </a:p>
          <a:p>
            <a:pPr marL="174708" indent="-174708">
              <a:buFont typeface="Arial" panose="020B0604020202020204" pitchFamily="34" charset="0"/>
              <a:buChar char="•"/>
            </a:pPr>
            <a:r>
              <a:rPr lang="en-US" dirty="0">
                <a:solidFill>
                  <a:schemeClr val="tx1"/>
                </a:solidFill>
              </a:rPr>
              <a:t>To convert: take the # of grams and divide by 4</a:t>
            </a:r>
          </a:p>
          <a:p>
            <a:pPr marL="174708" indent="-174708">
              <a:buFont typeface="Arial" panose="020B0604020202020204" pitchFamily="34" charset="0"/>
              <a:buChar char="•"/>
            </a:pPr>
            <a:r>
              <a:rPr lang="en-US" dirty="0">
                <a:solidFill>
                  <a:schemeClr val="tx1"/>
                </a:solidFill>
              </a:rPr>
              <a:t>28 grams divided by 4 equals- 7 teaspoons of sugar. That’s 7</a:t>
            </a:r>
            <a:r>
              <a:rPr lang="en-US" baseline="0" dirty="0">
                <a:solidFill>
                  <a:schemeClr val="tx1"/>
                </a:solidFill>
              </a:rPr>
              <a:t> teaspoons of sugar in</a:t>
            </a:r>
            <a:r>
              <a:rPr lang="en-US" dirty="0">
                <a:solidFill>
                  <a:schemeClr val="tx1"/>
                </a:solidFill>
              </a:rPr>
              <a:t> one serving. If you are going to drink the entire bottle, you need to multiply this number by the number of servings (in this case, </a:t>
            </a:r>
            <a:r>
              <a:rPr lang="en-US" b="0" dirty="0">
                <a:solidFill>
                  <a:schemeClr val="tx1"/>
                </a:solidFill>
              </a:rPr>
              <a:t>2). </a:t>
            </a:r>
            <a:r>
              <a:rPr lang="en-US" b="1" i="1" dirty="0">
                <a:solidFill>
                  <a:schemeClr val="tx1"/>
                </a:solidFill>
              </a:rPr>
              <a:t>Ask audience for total teaspoons-</a:t>
            </a:r>
            <a:r>
              <a:rPr lang="en-US" b="1" dirty="0">
                <a:solidFill>
                  <a:schemeClr val="tx1"/>
                </a:solidFill>
              </a:rPr>
              <a:t> </a:t>
            </a:r>
            <a:endParaRPr lang="en-US" dirty="0">
              <a:solidFill>
                <a:schemeClr val="tx1"/>
              </a:solidFill>
            </a:endParaRPr>
          </a:p>
          <a:p>
            <a:pPr marL="174708" indent="-174708">
              <a:buFont typeface="Arial" panose="020B0604020202020204" pitchFamily="34" charset="0"/>
              <a:buChar char="•"/>
            </a:pPr>
            <a:r>
              <a:rPr lang="en-US" dirty="0">
                <a:solidFill>
                  <a:schemeClr val="tx1"/>
                </a:solidFill>
              </a:rPr>
              <a:t>There are 14 teaspoons in this bottle of chocolate milk</a:t>
            </a:r>
          </a:p>
          <a:p>
            <a:pPr lvl="0"/>
            <a:r>
              <a:rPr lang="en-US" b="1" dirty="0">
                <a:solidFill>
                  <a:schemeClr val="tx1"/>
                </a:solidFill>
              </a:rPr>
              <a:t>Additional Information</a:t>
            </a:r>
            <a:r>
              <a:rPr lang="en-US" b="1" baseline="0" dirty="0">
                <a:solidFill>
                  <a:schemeClr val="tx1"/>
                </a:solidFill>
              </a:rPr>
              <a:t> (if time permits or if participants have questions)</a:t>
            </a:r>
            <a:r>
              <a:rPr lang="en-US" b="1" dirty="0">
                <a:solidFill>
                  <a:schemeClr val="tx1"/>
                </a:solidFill>
              </a:rPr>
              <a:t>:</a:t>
            </a:r>
          </a:p>
          <a:p>
            <a:pPr lvl="0"/>
            <a:r>
              <a:rPr lang="en-US" dirty="0">
                <a:solidFill>
                  <a:schemeClr val="tx1"/>
                </a:solidFill>
              </a:rPr>
              <a:t>The American Heart Association recommends: </a:t>
            </a:r>
          </a:p>
          <a:p>
            <a:pPr lvl="0"/>
            <a:r>
              <a:rPr lang="en-US" dirty="0">
                <a:solidFill>
                  <a:schemeClr val="tx1"/>
                </a:solidFill>
              </a:rPr>
              <a:t>Adult males 9 teaspoons of sugar</a:t>
            </a:r>
          </a:p>
          <a:p>
            <a:pPr lvl="0"/>
            <a:r>
              <a:rPr lang="en-US" dirty="0">
                <a:solidFill>
                  <a:schemeClr val="tx1"/>
                </a:solidFill>
              </a:rPr>
              <a:t>Adult females 6 teaspoons of sugar</a:t>
            </a:r>
          </a:p>
          <a:p>
            <a:pPr lvl="0"/>
            <a:r>
              <a:rPr lang="en-US" dirty="0">
                <a:solidFill>
                  <a:schemeClr val="tx1"/>
                </a:solidFill>
              </a:rPr>
              <a:t>Kids age 4-8  3 teaspoons of sugar</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20</a:t>
            </a:fld>
            <a:endParaRPr lang="en-US" dirty="0"/>
          </a:p>
        </p:txBody>
      </p:sp>
    </p:spTree>
    <p:extLst>
      <p:ext uri="{BB962C8B-B14F-4D97-AF65-F5344CB8AC3E}">
        <p14:creationId xmlns:p14="http://schemas.microsoft.com/office/powerpoint/2010/main" val="148457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a:solidFill>
                  <a:schemeClr val="tx1"/>
                </a:solidFill>
              </a:rPr>
              <a:t>If</a:t>
            </a:r>
            <a:r>
              <a:rPr lang="en-US" b="1" i="1" baseline="0" dirty="0">
                <a:solidFill>
                  <a:schemeClr val="tx1"/>
                </a:solidFill>
              </a:rPr>
              <a:t> Time Permits </a:t>
            </a:r>
            <a:endParaRPr lang="en-US" b="1" i="1" dirty="0">
              <a:solidFill>
                <a:schemeClr val="tx1"/>
              </a:solidFill>
            </a:endParaRPr>
          </a:p>
          <a:p>
            <a:pPr lvl="0"/>
            <a:endParaRPr lang="en-US" dirty="0">
              <a:solidFill>
                <a:schemeClr val="tx1"/>
              </a:solidFill>
            </a:endParaRPr>
          </a:p>
          <a:p>
            <a:pPr lvl="0"/>
            <a:r>
              <a:rPr lang="en-US" b="1" dirty="0">
                <a:solidFill>
                  <a:schemeClr val="tx1"/>
                </a:solidFill>
              </a:rPr>
              <a:t>Demonstrate the</a:t>
            </a:r>
            <a:r>
              <a:rPr lang="en-US" b="1" baseline="0" dirty="0">
                <a:solidFill>
                  <a:schemeClr val="tx1"/>
                </a:solidFill>
              </a:rPr>
              <a:t> Sugar Content in Some Foods: 5 minutes</a:t>
            </a:r>
            <a:endParaRPr lang="en-US" b="1" dirty="0">
              <a:solidFill>
                <a:schemeClr val="tx1"/>
              </a:solidFill>
            </a:endParaRPr>
          </a:p>
          <a:p>
            <a:pPr marL="174708" indent="-174708">
              <a:buFont typeface="Arial" panose="020B0604020202020204" pitchFamily="34" charset="0"/>
              <a:buChar char="•"/>
            </a:pPr>
            <a:r>
              <a:rPr lang="en-US" dirty="0">
                <a:solidFill>
                  <a:schemeClr val="tx1"/>
                </a:solidFill>
              </a:rPr>
              <a:t>A powerful activity is to guess</a:t>
            </a:r>
            <a:r>
              <a:rPr lang="en-US" baseline="0" dirty="0">
                <a:solidFill>
                  <a:schemeClr val="tx1"/>
                </a:solidFill>
              </a:rPr>
              <a:t> </a:t>
            </a:r>
            <a:r>
              <a:rPr lang="en-US" dirty="0">
                <a:solidFill>
                  <a:schemeClr val="tx1"/>
                </a:solidFill>
              </a:rPr>
              <a:t>the amount of sugar in a few common foods/drinks</a:t>
            </a:r>
            <a:r>
              <a:rPr lang="en-US" baseline="0" dirty="0">
                <a:solidFill>
                  <a:schemeClr val="tx1"/>
                </a:solidFill>
              </a:rPr>
              <a:t> and then spoon that about into a container. </a:t>
            </a:r>
            <a:r>
              <a:rPr lang="en-US" dirty="0">
                <a:solidFill>
                  <a:schemeClr val="tx1"/>
                </a:solidFill>
              </a:rPr>
              <a:t> </a:t>
            </a:r>
          </a:p>
          <a:p>
            <a:pPr marL="174708" indent="-174708" defTabSz="931774">
              <a:buFont typeface="Arial" panose="020B0604020202020204" pitchFamily="34" charset="0"/>
              <a:buChar char="•"/>
              <a:defRPr/>
            </a:pPr>
            <a:r>
              <a:rPr lang="en-US" dirty="0">
                <a:solidFill>
                  <a:schemeClr val="tx1"/>
                </a:solidFill>
              </a:rPr>
              <a:t>This activity is great for a family night. Directions for Parent Activities are</a:t>
            </a:r>
            <a:r>
              <a:rPr lang="en-US" baseline="0" dirty="0">
                <a:solidFill>
                  <a:schemeClr val="tx1"/>
                </a:solidFill>
              </a:rPr>
              <a:t> </a:t>
            </a:r>
            <a:r>
              <a:rPr lang="en-US" dirty="0">
                <a:solidFill>
                  <a:schemeClr val="tx1"/>
                </a:solidFill>
              </a:rPr>
              <a:t>located in the section titled Family Engagement.  For each Basic Concept you will see Instructions for Activities, followed by Parent Handouts. The Parent Handout on the screen could be a good discussion starter.  To find instructions for the sugar demo and a list of common foods go to page 103 in Family Engagement section.</a:t>
            </a:r>
          </a:p>
          <a:p>
            <a:pPr marL="0" indent="0">
              <a:buFont typeface="Arial" panose="020B0604020202020204" pitchFamily="34" charset="0"/>
              <a:buNone/>
            </a:pPr>
            <a:endParaRPr lang="en-US" dirty="0">
              <a:solidFill>
                <a:schemeClr val="tx1"/>
              </a:solidFill>
            </a:endParaRPr>
          </a:p>
          <a:p>
            <a:pPr marL="174708" indent="-174708">
              <a:buFont typeface="Arial" panose="020B0604020202020204" pitchFamily="34" charset="0"/>
              <a:buChar char="•"/>
            </a:pPr>
            <a:r>
              <a:rPr lang="en-US" dirty="0">
                <a:solidFill>
                  <a:schemeClr val="tx1"/>
                </a:solidFill>
              </a:rPr>
              <a:t>Let's guess how much sugar is in: (g</a:t>
            </a:r>
            <a:r>
              <a:rPr lang="en-US" i="1" dirty="0">
                <a:solidFill>
                  <a:schemeClr val="tx1"/>
                </a:solidFill>
              </a:rPr>
              <a:t>o to audience and ask them to spoon in sugar; choose 2 or 3 that are pertinent</a:t>
            </a:r>
            <a:r>
              <a:rPr lang="en-US" i="1" baseline="0" dirty="0">
                <a:solidFill>
                  <a:schemeClr val="tx1"/>
                </a:solidFill>
              </a:rPr>
              <a:t> to this audience</a:t>
            </a:r>
            <a:r>
              <a:rPr lang="en-US" i="1" dirty="0">
                <a:solidFill>
                  <a:schemeClr val="tx1"/>
                </a:solidFill>
              </a:rPr>
              <a:t>)</a:t>
            </a:r>
            <a:endParaRPr lang="en-US" dirty="0">
              <a:solidFill>
                <a:schemeClr val="tx1"/>
              </a:solidFill>
            </a:endParaRPr>
          </a:p>
          <a:p>
            <a:pPr lvl="0"/>
            <a:r>
              <a:rPr lang="en-US" dirty="0">
                <a:solidFill>
                  <a:schemeClr val="tx1"/>
                </a:solidFill>
              </a:rPr>
              <a:t>	LUCKY CHARMS cereal - 1 CUP=3.5 TSP</a:t>
            </a:r>
          </a:p>
          <a:p>
            <a:pPr lvl="0"/>
            <a:r>
              <a:rPr lang="en-US" dirty="0">
                <a:solidFill>
                  <a:schemeClr val="tx1"/>
                </a:solidFill>
              </a:rPr>
              <a:t>	Granola Bar: Crunchy Low Fat 3 t. </a:t>
            </a:r>
          </a:p>
          <a:p>
            <a:pPr lvl="0"/>
            <a:r>
              <a:rPr lang="en-US" dirty="0">
                <a:solidFill>
                  <a:schemeClr val="tx1"/>
                </a:solidFill>
              </a:rPr>
              <a:t>	JUICE- 1 CAPRI SUN HAS 6.5 – 7.5 TSP….TREETOP APPLE JUICE BOX=6.5 TSP   </a:t>
            </a:r>
            <a:r>
              <a:rPr lang="en-US" i="1" dirty="0">
                <a:solidFill>
                  <a:schemeClr val="tx1"/>
                </a:solidFill>
              </a:rPr>
              <a:t>(Make comments to emphasize sugar in juice and whole fruits as a better choice.) </a:t>
            </a:r>
            <a:endParaRPr lang="en-US" dirty="0">
              <a:solidFill>
                <a:schemeClr val="tx1"/>
              </a:solidFill>
            </a:endParaRPr>
          </a:p>
          <a:p>
            <a:pPr lvl="0"/>
            <a:endParaRPr lang="en-US" dirty="0">
              <a:solidFill>
                <a:schemeClr val="tx1"/>
              </a:solidFill>
            </a:endParaRPr>
          </a:p>
          <a:p>
            <a:pPr lvl="0"/>
            <a:r>
              <a:rPr lang="en-US" dirty="0">
                <a:solidFill>
                  <a:schemeClr val="tx1"/>
                </a:solidFill>
              </a:rPr>
              <a:t>It is unrealistic to ask people to give up sugary or carbohydrate foods completely. That’s why CFK encourages eating “tooth healthy” foods everyday &amp; saving those “tooth Unhealthy” foods--the ones loaded with sugars &amp; carbohydrates--for special occasions.</a:t>
            </a:r>
          </a:p>
          <a:p>
            <a:pPr lvl="0"/>
            <a:endParaRPr lang="en-US" dirty="0">
              <a:solidFill>
                <a:schemeClr val="tx1"/>
              </a:solidFill>
            </a:endParaRPr>
          </a:p>
          <a:p>
            <a:pPr lvl="0"/>
            <a:r>
              <a:rPr lang="en-US" b="1" dirty="0">
                <a:solidFill>
                  <a:schemeClr val="tx1"/>
                </a:solidFill>
              </a:rPr>
              <a:t>Choose Healthy Foods Activity:   </a:t>
            </a:r>
          </a:p>
          <a:p>
            <a:pPr lvl="0"/>
            <a:r>
              <a:rPr lang="en-US" b="1" i="1" dirty="0">
                <a:solidFill>
                  <a:schemeClr val="tx1"/>
                </a:solidFill>
              </a:rPr>
              <a:t>(IF</a:t>
            </a:r>
            <a:r>
              <a:rPr lang="en-US" b="1" i="1" baseline="0" dirty="0">
                <a:solidFill>
                  <a:schemeClr val="tx1"/>
                </a:solidFill>
              </a:rPr>
              <a:t> TIME PERMITS) </a:t>
            </a:r>
            <a:endParaRPr lang="en-US" b="1" dirty="0">
              <a:solidFill>
                <a:schemeClr val="tx1"/>
              </a:solidFill>
            </a:endParaRPr>
          </a:p>
          <a:p>
            <a:pPr lvl="0"/>
            <a:r>
              <a:rPr lang="en-US" dirty="0">
                <a:solidFill>
                  <a:schemeClr val="tx1"/>
                </a:solidFill>
              </a:rPr>
              <a:t>Another activity that can be adapted for both adults and children is to sort foods into (</a:t>
            </a:r>
            <a:r>
              <a:rPr lang="en-US" i="1" dirty="0">
                <a:solidFill>
                  <a:schemeClr val="tx1"/>
                </a:solidFill>
              </a:rPr>
              <a:t>hold up bag</a:t>
            </a:r>
            <a:r>
              <a:rPr lang="en-US" dirty="0">
                <a:solidFill>
                  <a:schemeClr val="tx1"/>
                </a:solidFill>
              </a:rPr>
              <a:t>) foods that are healthy to eat every day and </a:t>
            </a:r>
            <a:r>
              <a:rPr lang="en-US" i="1" dirty="0">
                <a:solidFill>
                  <a:schemeClr val="tx1"/>
                </a:solidFill>
              </a:rPr>
              <a:t>(hold up other bag</a:t>
            </a:r>
            <a:r>
              <a:rPr lang="en-US" dirty="0">
                <a:solidFill>
                  <a:schemeClr val="tx1"/>
                </a:solidFill>
              </a:rPr>
              <a:t>) foods we should save as treats for special occasions.  There are a few examples of foods on your table.  When I come to you, hold it for everyone to see then decide which bag to put it in.   The directions for preschoolers are on page 48 .</a:t>
            </a:r>
          </a:p>
          <a:p>
            <a:pPr lvl="0"/>
            <a:r>
              <a:rPr lang="en-US" i="1" dirty="0">
                <a:solidFill>
                  <a:schemeClr val="tx1"/>
                </a:solidFill>
              </a:rPr>
              <a:t>(do in large group or small group depending on size of group)</a:t>
            </a:r>
            <a:endParaRPr lang="en-US" dirty="0">
              <a:solidFill>
                <a:schemeClr val="tx1"/>
              </a:solidFill>
            </a:endParaRPr>
          </a:p>
          <a:p>
            <a:pPr lvl="0"/>
            <a:r>
              <a:rPr lang="en-US" dirty="0">
                <a:solidFill>
                  <a:schemeClr val="tx1"/>
                </a:solidFill>
              </a:rPr>
              <a:t> </a:t>
            </a:r>
          </a:p>
          <a:p>
            <a:pPr lvl="0"/>
            <a:endParaRPr lang="en-US" b="1" dirty="0">
              <a:solidFill>
                <a:schemeClr val="tx1"/>
              </a:solidFill>
            </a:endParaRPr>
          </a:p>
          <a:p>
            <a:pPr lvl="0"/>
            <a:endParaRPr lang="en-US" b="1" dirty="0">
              <a:solidFill>
                <a:schemeClr val="tx1"/>
              </a:solidFill>
            </a:endParaRPr>
          </a:p>
          <a:p>
            <a:pPr lvl="0"/>
            <a:endParaRPr lang="en-US"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21</a:t>
            </a:fld>
            <a:endParaRPr lang="en-US" dirty="0"/>
          </a:p>
        </p:txBody>
      </p:sp>
    </p:spTree>
    <p:extLst>
      <p:ext uri="{BB962C8B-B14F-4D97-AF65-F5344CB8AC3E}">
        <p14:creationId xmlns:p14="http://schemas.microsoft.com/office/powerpoint/2010/main" val="345309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solidFill>
                  <a:schemeClr val="tx1"/>
                </a:solidFill>
              </a:rPr>
              <a:t>WRITE “BRUSH, FLOSS SWISH”</a:t>
            </a:r>
          </a:p>
          <a:p>
            <a:pPr lvl="0"/>
            <a:endParaRPr lang="en-US" b="1" i="0" dirty="0">
              <a:solidFill>
                <a:schemeClr val="tx1"/>
              </a:solidFill>
            </a:endParaRPr>
          </a:p>
          <a:p>
            <a:pPr lvl="0"/>
            <a:r>
              <a:rPr lang="en-US" b="1" i="0" dirty="0">
                <a:solidFill>
                  <a:schemeClr val="tx1"/>
                </a:solidFill>
              </a:rPr>
              <a:t>Introduce Basic #4: Brush, Floss, Swish” – Total Section Time: 10 minutes</a:t>
            </a:r>
          </a:p>
          <a:p>
            <a:pPr lvl="0"/>
            <a:r>
              <a:rPr lang="en-US" dirty="0">
                <a:solidFill>
                  <a:schemeClr val="tx1"/>
                </a:solidFill>
              </a:rPr>
              <a:t>Basic #4  teaches children and families about brushing, flossing, and swishing.  </a:t>
            </a:r>
          </a:p>
          <a:p>
            <a:pPr lvl="0"/>
            <a:endParaRPr lang="en-US" dirty="0">
              <a:solidFill>
                <a:schemeClr val="tx1"/>
              </a:solidFill>
            </a:endParaRPr>
          </a:p>
          <a:p>
            <a:pPr marL="174708" indent="-174708">
              <a:buFont typeface="Arial" panose="020B0604020202020204" pitchFamily="34" charset="0"/>
              <a:buChar char="•"/>
            </a:pPr>
            <a:r>
              <a:rPr lang="en-US" dirty="0">
                <a:solidFill>
                  <a:schemeClr val="tx1"/>
                </a:solidFill>
              </a:rPr>
              <a:t>Let’s look again at the vase from the acid attack demo </a:t>
            </a:r>
            <a:r>
              <a:rPr lang="en-US" i="1" dirty="0">
                <a:solidFill>
                  <a:schemeClr val="tx1"/>
                </a:solidFill>
              </a:rPr>
              <a:t>(hold up vase with pepper/soda/vinegar) </a:t>
            </a:r>
            <a:r>
              <a:rPr lang="en-US" dirty="0">
                <a:solidFill>
                  <a:schemeClr val="tx1"/>
                </a:solidFill>
              </a:rPr>
              <a:t>  </a:t>
            </a:r>
            <a:endParaRPr lang="en-US" b="0" dirty="0">
              <a:solidFill>
                <a:schemeClr val="tx1"/>
              </a:solidFill>
            </a:endParaRPr>
          </a:p>
          <a:p>
            <a:pPr marL="174708" indent="-174708">
              <a:buFont typeface="Arial" panose="020B0604020202020204" pitchFamily="34" charset="0"/>
              <a:buChar char="•"/>
            </a:pPr>
            <a:r>
              <a:rPr lang="en-US" b="0" dirty="0">
                <a:solidFill>
                  <a:schemeClr val="tx1"/>
                </a:solidFill>
              </a:rPr>
              <a:t>Notice how the pepper (germs) has spread around the mouth </a:t>
            </a:r>
            <a:r>
              <a:rPr lang="en-US" b="0" i="1" dirty="0">
                <a:solidFill>
                  <a:schemeClr val="tx1"/>
                </a:solidFill>
              </a:rPr>
              <a:t>(vase)</a:t>
            </a:r>
            <a:r>
              <a:rPr lang="en-US" b="0" dirty="0">
                <a:solidFill>
                  <a:schemeClr val="tx1"/>
                </a:solidFill>
              </a:rPr>
              <a:t> </a:t>
            </a:r>
            <a:r>
              <a:rPr lang="en-US" dirty="0">
                <a:solidFill>
                  <a:schemeClr val="tx1"/>
                </a:solidFill>
              </a:rPr>
              <a:t>and created a film on the sides of the vase?  </a:t>
            </a:r>
          </a:p>
          <a:p>
            <a:pPr marL="174708" indent="-174708">
              <a:buFont typeface="Arial" panose="020B0604020202020204" pitchFamily="34" charset="0"/>
              <a:buChar char="•"/>
            </a:pPr>
            <a:r>
              <a:rPr lang="en-US" dirty="0">
                <a:solidFill>
                  <a:schemeClr val="tx1"/>
                </a:solidFill>
              </a:rPr>
              <a:t>This film is called plaque. We can get rid of plaque by brushing &amp; flossing. </a:t>
            </a:r>
            <a:r>
              <a:rPr lang="en-US" i="1" dirty="0">
                <a:solidFill>
                  <a:schemeClr val="tx1"/>
                </a:solidFill>
              </a:rPr>
              <a:t>(use small toothbrush to clean off a little bit of pepper)</a:t>
            </a:r>
          </a:p>
          <a:p>
            <a:pPr marL="174708" indent="-174708">
              <a:buFont typeface="Arial" panose="020B0604020202020204" pitchFamily="34" charset="0"/>
              <a:buChar char="•"/>
            </a:pPr>
            <a:r>
              <a:rPr lang="en-US" dirty="0">
                <a:solidFill>
                  <a:schemeClr val="tx1"/>
                </a:solidFill>
              </a:rPr>
              <a:t>It is recommended to brush twice a day - once after breakfast and again before bed. </a:t>
            </a:r>
          </a:p>
          <a:p>
            <a:pPr lvl="0"/>
            <a:endParaRPr lang="en-US" dirty="0">
              <a:solidFill>
                <a:schemeClr val="tx1"/>
              </a:solidFill>
            </a:endParaRPr>
          </a:p>
          <a:p>
            <a:pPr marL="174708" indent="-174708">
              <a:buFont typeface="Arial" panose="020B0604020202020204" pitchFamily="34" charset="0"/>
              <a:buChar char="•"/>
            </a:pPr>
            <a:r>
              <a:rPr lang="en-US" dirty="0">
                <a:solidFill>
                  <a:schemeClr val="tx1"/>
                </a:solidFill>
              </a:rPr>
              <a:t>Flossing removes plaque and debris that sticks </a:t>
            </a:r>
            <a:r>
              <a:rPr lang="en-US" u="sng" dirty="0">
                <a:solidFill>
                  <a:schemeClr val="tx1"/>
                </a:solidFill>
              </a:rPr>
              <a:t>between</a:t>
            </a:r>
            <a:r>
              <a:rPr lang="en-US" dirty="0">
                <a:solidFill>
                  <a:schemeClr val="tx1"/>
                </a:solidFill>
              </a:rPr>
              <a:t> the teeth in places your brush </a:t>
            </a:r>
            <a:r>
              <a:rPr lang="en-US" u="sng" dirty="0">
                <a:solidFill>
                  <a:schemeClr val="tx1"/>
                </a:solidFill>
              </a:rPr>
              <a:t>can’t reach</a:t>
            </a:r>
            <a:r>
              <a:rPr lang="en-US" u="none" dirty="0">
                <a:solidFill>
                  <a:schemeClr val="tx1"/>
                </a:solidFill>
              </a:rPr>
              <a:t>. </a:t>
            </a:r>
            <a:r>
              <a:rPr lang="en-US" dirty="0">
                <a:solidFill>
                  <a:schemeClr val="tx1"/>
                </a:solidFill>
              </a:rPr>
              <a:t>Although flossing is NOT a school activity it needs to be encouraged and taught to children to help them develop the healthy lifetime habit.</a:t>
            </a:r>
          </a:p>
          <a:p>
            <a:pPr lvl="0"/>
            <a:endParaRPr lang="en-US" dirty="0">
              <a:solidFill>
                <a:schemeClr val="tx1"/>
              </a:solidFill>
            </a:endParaRPr>
          </a:p>
          <a:p>
            <a:pPr marL="174708" indent="-174708">
              <a:buFont typeface="Arial" panose="020B0604020202020204" pitchFamily="34" charset="0"/>
              <a:buChar char="•"/>
            </a:pPr>
            <a:r>
              <a:rPr lang="en-US" dirty="0">
                <a:solidFill>
                  <a:schemeClr val="tx1"/>
                </a:solidFill>
              </a:rPr>
              <a:t>Swish &amp; swallow is great for times between brushings when you want to stop the acid attacks.</a:t>
            </a:r>
          </a:p>
          <a:p>
            <a:pPr marL="174708" indent="-174708">
              <a:buFont typeface="Arial" panose="020B0604020202020204" pitchFamily="34" charset="0"/>
              <a:buChar char="•"/>
            </a:pPr>
            <a:r>
              <a:rPr lang="en-US" dirty="0">
                <a:solidFill>
                  <a:schemeClr val="tx1"/>
                </a:solidFill>
              </a:rPr>
              <a:t>It should be used in ADDITION to brushing &amp; flossing.  It does not remove the germs but can help to wash away the food that is stuck on the teeth &amp; stop acid attacks. </a:t>
            </a:r>
          </a:p>
          <a:p>
            <a:pPr marL="174708" indent="-174708">
              <a:buFont typeface="Arial" panose="020B0604020202020204" pitchFamily="34" charset="0"/>
              <a:buChar char="•"/>
            </a:pPr>
            <a:r>
              <a:rPr lang="en-US" dirty="0">
                <a:solidFill>
                  <a:schemeClr val="tx1"/>
                </a:solidFill>
              </a:rPr>
              <a:t>Take a gulp of water &amp; vigorously swish it around the mouth…then swallow or spit it out.</a:t>
            </a:r>
            <a:r>
              <a:rPr lang="en-US" baseline="0" dirty="0">
                <a:solidFill>
                  <a:schemeClr val="tx1"/>
                </a:solidFill>
              </a:rPr>
              <a:t> </a:t>
            </a:r>
            <a:r>
              <a:rPr lang="en-US" strike="noStrike" baseline="0" dirty="0">
                <a:solidFill>
                  <a:schemeClr val="tx1"/>
                </a:solidFill>
              </a:rPr>
              <a:t>(</a:t>
            </a:r>
            <a:r>
              <a:rPr lang="en-US" i="1" strike="noStrike" dirty="0">
                <a:solidFill>
                  <a:schemeClr val="tx1"/>
                </a:solidFill>
              </a:rPr>
              <a:t>Pour in a little water and swish it around vase) </a:t>
            </a:r>
          </a:p>
          <a:p>
            <a:pPr lvl="0"/>
            <a:endParaRPr lang="en-US" b="1" dirty="0">
              <a:solidFill>
                <a:schemeClr val="tx1"/>
              </a:solidFill>
            </a:endParaRPr>
          </a:p>
          <a:p>
            <a:pPr lvl="0"/>
            <a:endParaRPr lang="en-US"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22</a:t>
            </a:fld>
            <a:endParaRPr lang="en-US" dirty="0"/>
          </a:p>
        </p:txBody>
      </p:sp>
    </p:spTree>
    <p:extLst>
      <p:ext uri="{BB962C8B-B14F-4D97-AF65-F5344CB8AC3E}">
        <p14:creationId xmlns:p14="http://schemas.microsoft.com/office/powerpoint/2010/main" val="2620223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dirty="0">
                <a:solidFill>
                  <a:schemeClr val="tx1"/>
                </a:solidFill>
              </a:rPr>
              <a:t>For Programs Implementing </a:t>
            </a:r>
            <a:r>
              <a:rPr lang="en-US" sz="1200" b="1" i="1" dirty="0" err="1">
                <a:solidFill>
                  <a:schemeClr val="tx1"/>
                </a:solidFill>
              </a:rPr>
              <a:t>Toothbrushing</a:t>
            </a:r>
            <a:endParaRPr lang="en-US" sz="1200" b="1" i="1" dirty="0">
              <a:solidFill>
                <a:schemeClr val="tx1"/>
              </a:solidFill>
            </a:endParaRPr>
          </a:p>
          <a:p>
            <a:pPr lvl="0"/>
            <a:endParaRPr lang="en-US" sz="1200" b="1" dirty="0">
              <a:solidFill>
                <a:schemeClr val="tx1"/>
              </a:solidFill>
            </a:endParaRPr>
          </a:p>
          <a:p>
            <a:pPr lvl="0"/>
            <a:r>
              <a:rPr lang="en-US" sz="1200" b="1" dirty="0">
                <a:solidFill>
                  <a:schemeClr val="tx1"/>
                </a:solidFill>
              </a:rPr>
              <a:t>Discuss Challenges and Opportunities:  </a:t>
            </a:r>
          </a:p>
          <a:p>
            <a:pPr lvl="0"/>
            <a:r>
              <a:rPr lang="en-US" sz="1200" b="0" i="1" dirty="0">
                <a:solidFill>
                  <a:schemeClr val="tx1"/>
                </a:solidFill>
              </a:rPr>
              <a:t>(Assess needs of the audience by asking questions. Examples below</a:t>
            </a:r>
            <a:r>
              <a:rPr lang="en-US" sz="1200" b="0" i="0" dirty="0">
                <a:solidFill>
                  <a:schemeClr val="tx1"/>
                </a:solidFill>
              </a:rPr>
              <a:t>)</a:t>
            </a:r>
          </a:p>
          <a:p>
            <a:pPr marL="174708" indent="-174708">
              <a:buFont typeface="Arial" panose="020B0604020202020204" pitchFamily="34" charset="0"/>
              <a:buChar char="•"/>
            </a:pPr>
            <a:r>
              <a:rPr lang="en-US" sz="1200" b="0" i="0" dirty="0">
                <a:solidFill>
                  <a:schemeClr val="tx1"/>
                </a:solidFill>
              </a:rPr>
              <a:t>Are</a:t>
            </a:r>
            <a:r>
              <a:rPr lang="en-US" sz="1200" b="0" i="0" baseline="0" dirty="0">
                <a:solidFill>
                  <a:schemeClr val="tx1"/>
                </a:solidFill>
              </a:rPr>
              <a:t> your children brushing their teeth during the day?  Are they excited and motivated to do it? </a:t>
            </a:r>
          </a:p>
          <a:p>
            <a:pPr marL="174708" indent="-174708">
              <a:buFont typeface="Arial" panose="020B0604020202020204" pitchFamily="34" charset="0"/>
              <a:buChar char="•"/>
            </a:pPr>
            <a:r>
              <a:rPr lang="en-US" sz="1200" b="0" i="0" baseline="0" dirty="0">
                <a:solidFill>
                  <a:schemeClr val="tx1"/>
                </a:solidFill>
              </a:rPr>
              <a:t>How is the process  going for you?  If you have any glitches or trouble spots, let’s brainstorm some ideas to help it go more smoothly</a:t>
            </a:r>
            <a:r>
              <a:rPr lang="en-US" sz="1200" b="0" i="0" dirty="0">
                <a:solidFill>
                  <a:schemeClr val="tx1"/>
                </a:solidFill>
              </a:rPr>
              <a:t> (</a:t>
            </a:r>
            <a:r>
              <a:rPr lang="en-US" sz="1200" b="0" i="1" baseline="0" dirty="0">
                <a:solidFill>
                  <a:schemeClr val="tx1"/>
                </a:solidFill>
              </a:rPr>
              <a:t>brainstorm). </a:t>
            </a:r>
          </a:p>
          <a:p>
            <a:pPr marL="174708" indent="-174708">
              <a:buFont typeface="Arial" panose="020B0604020202020204" pitchFamily="34" charset="0"/>
              <a:buChar char="•"/>
            </a:pPr>
            <a:r>
              <a:rPr lang="en-US" sz="1200" b="0" i="0" baseline="0" dirty="0">
                <a:solidFill>
                  <a:schemeClr val="tx1"/>
                </a:solidFill>
              </a:rPr>
              <a:t>How do you feel it is going for families at home?  Do parents understand the importance of brushing?  Are they making sure it gets done? How do you know? </a:t>
            </a:r>
          </a:p>
          <a:p>
            <a:pPr lvl="0"/>
            <a:endParaRPr lang="en-US" sz="1200" b="0" i="0" dirty="0">
              <a:solidFill>
                <a:schemeClr val="tx1"/>
              </a:solidFill>
            </a:endParaRPr>
          </a:p>
          <a:p>
            <a:pPr lvl="0"/>
            <a:r>
              <a:rPr lang="en-US" sz="1200" b="1" i="1" dirty="0">
                <a:solidFill>
                  <a:schemeClr val="tx1"/>
                </a:solidFill>
              </a:rPr>
              <a:t>For Programs Not</a:t>
            </a:r>
            <a:r>
              <a:rPr lang="en-US" sz="1200" b="1" i="1" baseline="0" dirty="0">
                <a:solidFill>
                  <a:schemeClr val="tx1"/>
                </a:solidFill>
              </a:rPr>
              <a:t> Implementing Tooth Brushing or Expressing</a:t>
            </a:r>
            <a:r>
              <a:rPr lang="en-US" sz="1200" b="1" i="1" dirty="0">
                <a:solidFill>
                  <a:schemeClr val="tx1"/>
                </a:solidFill>
              </a:rPr>
              <a:t> Difficulty </a:t>
            </a:r>
            <a:endParaRPr lang="en-US" sz="1200" b="1" i="1" baseline="0" dirty="0">
              <a:solidFill>
                <a:schemeClr val="tx1"/>
              </a:solidFill>
            </a:endParaRPr>
          </a:p>
          <a:p>
            <a:pPr lvl="0"/>
            <a:endParaRPr lang="en-US" sz="1200" b="1" i="0" baseline="0" dirty="0">
              <a:solidFill>
                <a:schemeClr val="tx1"/>
              </a:solidFill>
            </a:endParaRPr>
          </a:p>
          <a:p>
            <a:pPr lvl="0"/>
            <a:r>
              <a:rPr lang="en-US" sz="1200" b="1" i="0" baseline="0" dirty="0">
                <a:solidFill>
                  <a:schemeClr val="tx1"/>
                </a:solidFill>
              </a:rPr>
              <a:t>Demonstrate Setting Up A Tooth Brushing Procedure:  </a:t>
            </a:r>
          </a:p>
          <a:p>
            <a:pPr lvl="0"/>
            <a:r>
              <a:rPr lang="en-US" sz="1200" b="1" i="1" dirty="0">
                <a:solidFill>
                  <a:schemeClr val="tx1"/>
                </a:solidFill>
              </a:rPr>
              <a:t>(Bring a sample of cup, toothpaste, napkin, toothbrush)</a:t>
            </a:r>
          </a:p>
          <a:p>
            <a:pPr marL="174708" indent="-174708">
              <a:buFont typeface="Arial" panose="020B0604020202020204" pitchFamily="34" charset="0"/>
              <a:buChar char="•"/>
            </a:pPr>
            <a:r>
              <a:rPr lang="en-US" sz="1200" dirty="0">
                <a:solidFill>
                  <a:schemeClr val="tx1"/>
                </a:solidFill>
              </a:rPr>
              <a:t>Teachers are sometimes reluctant to start brushing teeth. They have nightmares of lining kids up in the bathroom while they have sword fights with their toothbrushes.  </a:t>
            </a:r>
          </a:p>
          <a:p>
            <a:pPr marL="174708" indent="-174708">
              <a:buFont typeface="Arial" panose="020B0604020202020204" pitchFamily="34" charset="0"/>
              <a:buChar char="•"/>
            </a:pPr>
            <a:r>
              <a:rPr lang="en-US" sz="1200" baseline="0" dirty="0">
                <a:solidFill>
                  <a:schemeClr val="tx1"/>
                </a:solidFill>
              </a:rPr>
              <a:t>On page 60, there is one </a:t>
            </a:r>
            <a:r>
              <a:rPr lang="en-US" sz="1200" dirty="0">
                <a:solidFill>
                  <a:schemeClr val="tx1"/>
                </a:solidFill>
              </a:rPr>
              <a:t>tooth brushing</a:t>
            </a:r>
            <a:r>
              <a:rPr lang="en-US" sz="1200" baseline="0" dirty="0">
                <a:solidFill>
                  <a:schemeClr val="tx1"/>
                </a:solidFill>
              </a:rPr>
              <a:t> procedure that is easy to implement and fun for children</a:t>
            </a:r>
            <a:r>
              <a:rPr lang="en-US" sz="1200" dirty="0">
                <a:solidFill>
                  <a:schemeClr val="tx1"/>
                </a:solidFill>
              </a:rPr>
              <a:t>.  </a:t>
            </a:r>
          </a:p>
          <a:p>
            <a:pPr marL="174708" indent="-174708">
              <a:buFont typeface="Arial" panose="020B0604020202020204" pitchFamily="34" charset="0"/>
              <a:buChar char="•"/>
            </a:pPr>
            <a:r>
              <a:rPr lang="en-US" sz="1200" dirty="0">
                <a:solidFill>
                  <a:schemeClr val="tx1"/>
                </a:solidFill>
              </a:rPr>
              <a:t>You don't need to use the bathroom.  You don't even need to use a sink.  You can do it when children are sitting at tables after they have eaten</a:t>
            </a:r>
            <a:r>
              <a:rPr lang="en-US" sz="1200" baseline="0" dirty="0">
                <a:solidFill>
                  <a:schemeClr val="tx1"/>
                </a:solidFill>
              </a:rPr>
              <a:t> or </a:t>
            </a:r>
            <a:r>
              <a:rPr lang="en-US" sz="1200" dirty="0">
                <a:solidFill>
                  <a:schemeClr val="tx1"/>
                </a:solidFill>
              </a:rPr>
              <a:t>with children sitting in a circle.</a:t>
            </a:r>
          </a:p>
          <a:p>
            <a:pPr lvl="0"/>
            <a:endParaRPr lang="en-US" sz="1200" dirty="0">
              <a:solidFill>
                <a:schemeClr val="tx1"/>
              </a:solidFill>
            </a:endParaRPr>
          </a:p>
          <a:p>
            <a:pPr marL="174708" indent="-174708">
              <a:buFont typeface="Arial" panose="020B0604020202020204" pitchFamily="34" charset="0"/>
              <a:buChar char="•"/>
            </a:pPr>
            <a:r>
              <a:rPr lang="en-US" sz="1200" dirty="0">
                <a:solidFill>
                  <a:schemeClr val="tx1"/>
                </a:solidFill>
              </a:rPr>
              <a:t>While the children are eating breakfast, I</a:t>
            </a:r>
            <a:r>
              <a:rPr lang="en-US" sz="1200" baseline="0" dirty="0">
                <a:solidFill>
                  <a:schemeClr val="tx1"/>
                </a:solidFill>
              </a:rPr>
              <a:t> or my assistant teacher are</a:t>
            </a:r>
            <a:r>
              <a:rPr lang="en-US" sz="1200" dirty="0">
                <a:solidFill>
                  <a:schemeClr val="tx1"/>
                </a:solidFill>
              </a:rPr>
              <a:t> setting</a:t>
            </a:r>
            <a:r>
              <a:rPr lang="en-US" sz="1200" baseline="0" dirty="0">
                <a:solidFill>
                  <a:schemeClr val="tx1"/>
                </a:solidFill>
              </a:rPr>
              <a:t> up a </a:t>
            </a:r>
            <a:r>
              <a:rPr lang="en-US" sz="1200" dirty="0">
                <a:solidFill>
                  <a:schemeClr val="tx1"/>
                </a:solidFill>
              </a:rPr>
              <a:t>little paper cup, with</a:t>
            </a:r>
            <a:r>
              <a:rPr lang="en-US" sz="1200" baseline="0" dirty="0">
                <a:solidFill>
                  <a:schemeClr val="tx1"/>
                </a:solidFill>
              </a:rPr>
              <a:t> </a:t>
            </a:r>
            <a:r>
              <a:rPr lang="en-US" sz="1200" dirty="0">
                <a:solidFill>
                  <a:schemeClr val="tx1"/>
                </a:solidFill>
              </a:rPr>
              <a:t>a pea sized dab of toothpaste, for each child.  </a:t>
            </a:r>
            <a:r>
              <a:rPr lang="en-US" sz="1200" baseline="0" dirty="0">
                <a:solidFill>
                  <a:schemeClr val="tx1"/>
                </a:solidFill>
              </a:rPr>
              <a:t>Setting it up this way prevents </a:t>
            </a:r>
            <a:r>
              <a:rPr lang="en-US" sz="1200" dirty="0">
                <a:solidFill>
                  <a:schemeClr val="tx1"/>
                </a:solidFill>
              </a:rPr>
              <a:t>cross contamination.   </a:t>
            </a:r>
          </a:p>
          <a:p>
            <a:pPr marL="174708" indent="-174708">
              <a:buFont typeface="Arial" panose="020B0604020202020204" pitchFamily="34" charset="0"/>
              <a:buChar char="•"/>
            </a:pPr>
            <a:r>
              <a:rPr lang="en-US" sz="1200" dirty="0">
                <a:solidFill>
                  <a:schemeClr val="tx1"/>
                </a:solidFill>
              </a:rPr>
              <a:t>Next to each child, I put a napkin, the little cup, and the toothbrush that has been labeled with his name.  </a:t>
            </a:r>
            <a:r>
              <a:rPr lang="en-US" sz="1200" strike="sngStrike" dirty="0">
                <a:solidFill>
                  <a:schemeClr val="tx1"/>
                </a:solidFill>
              </a:rPr>
              <a:t>   </a:t>
            </a:r>
          </a:p>
          <a:p>
            <a:pPr marL="174708" indent="-174708">
              <a:buFont typeface="Arial" panose="020B0604020202020204" pitchFamily="34" charset="0"/>
              <a:buChar char="•"/>
            </a:pPr>
            <a:r>
              <a:rPr lang="en-US" sz="1200" dirty="0">
                <a:solidFill>
                  <a:schemeClr val="tx1"/>
                </a:solidFill>
              </a:rPr>
              <a:t>Then</a:t>
            </a:r>
            <a:r>
              <a:rPr lang="en-US" sz="1200" baseline="0" dirty="0">
                <a:solidFill>
                  <a:schemeClr val="tx1"/>
                </a:solidFill>
              </a:rPr>
              <a:t> children </a:t>
            </a:r>
            <a:r>
              <a:rPr lang="en-US" sz="1200" dirty="0">
                <a:solidFill>
                  <a:schemeClr val="tx1"/>
                </a:solidFill>
              </a:rPr>
              <a:t>brush.  </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23</a:t>
            </a:fld>
            <a:endParaRPr lang="en-US" dirty="0"/>
          </a:p>
        </p:txBody>
      </p:sp>
    </p:spTree>
    <p:extLst>
      <p:ext uri="{BB962C8B-B14F-4D97-AF65-F5344CB8AC3E}">
        <p14:creationId xmlns:p14="http://schemas.microsoft.com/office/powerpoint/2010/main" val="4175248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Discuss Parent</a:t>
            </a:r>
            <a:r>
              <a:rPr lang="en-US" b="1" baseline="0" dirty="0">
                <a:solidFill>
                  <a:schemeClr val="tx1"/>
                </a:solidFill>
              </a:rPr>
              <a:t> Practice Handout: </a:t>
            </a:r>
            <a:endParaRPr lang="en-US" b="1" dirty="0">
              <a:solidFill>
                <a:schemeClr val="tx1"/>
              </a:solidFill>
            </a:endParaRPr>
          </a:p>
          <a:p>
            <a:pPr marL="174708" indent="-174708">
              <a:buFont typeface="Arial" panose="020B0604020202020204" pitchFamily="34" charset="0"/>
              <a:buChar char="•"/>
            </a:pPr>
            <a:r>
              <a:rPr lang="en-US" dirty="0">
                <a:solidFill>
                  <a:schemeClr val="tx1"/>
                </a:solidFill>
              </a:rPr>
              <a:t>This slide is of  </a:t>
            </a:r>
            <a:r>
              <a:rPr lang="en-US" baseline="0" dirty="0">
                <a:solidFill>
                  <a:schemeClr val="tx1"/>
                </a:solidFill>
              </a:rPr>
              <a:t>a parent practice handout that shows families how to brush. </a:t>
            </a:r>
          </a:p>
          <a:p>
            <a:pPr marL="174708" indent="-174708">
              <a:buFont typeface="Arial" panose="020B0604020202020204" pitchFamily="34" charset="0"/>
              <a:buChar char="•"/>
            </a:pPr>
            <a:r>
              <a:rPr lang="en-US" dirty="0">
                <a:solidFill>
                  <a:schemeClr val="tx1"/>
                </a:solidFill>
              </a:rPr>
              <a:t>Find it in the Family Engagement section on page 107. </a:t>
            </a:r>
          </a:p>
          <a:p>
            <a:pPr marL="174708" indent="-174708">
              <a:buFont typeface="Arial" panose="020B0604020202020204" pitchFamily="34" charset="0"/>
              <a:buChar char="•"/>
            </a:pPr>
            <a:r>
              <a:rPr lang="en-US" dirty="0">
                <a:solidFill>
                  <a:schemeClr val="tx1"/>
                </a:solidFill>
              </a:rPr>
              <a:t>You could send this home for parents to hang in their own bathrooms.  </a:t>
            </a:r>
          </a:p>
          <a:p>
            <a:pPr marL="174708" indent="-174708">
              <a:buFont typeface="Arial" panose="020B0604020202020204" pitchFamily="34" charset="0"/>
              <a:buChar char="•"/>
            </a:pPr>
            <a:r>
              <a:rPr lang="en-US" dirty="0">
                <a:solidFill>
                  <a:schemeClr val="tx1"/>
                </a:solidFill>
              </a:rPr>
              <a:t>What other ways can you imagine using this page? </a:t>
            </a:r>
            <a:r>
              <a:rPr lang="en-US" i="1" dirty="0">
                <a:solidFill>
                  <a:schemeClr val="tx1"/>
                </a:solidFill>
              </a:rPr>
              <a:t>(examples: hang poster at school, make a book, make a sequencing puzzle</a:t>
            </a:r>
            <a:r>
              <a:rPr lang="en-US" dirty="0">
                <a:solidFill>
                  <a:schemeClr val="tx1"/>
                </a:solidFill>
              </a:rPr>
              <a:t>) </a:t>
            </a:r>
          </a:p>
          <a:p>
            <a:pPr lvl="0"/>
            <a:endParaRPr lang="en-US" dirty="0">
              <a:solidFill>
                <a:schemeClr val="tx1"/>
              </a:solidFill>
            </a:endParaRPr>
          </a:p>
          <a:p>
            <a:pPr defTabSz="931774">
              <a:defRPr/>
            </a:pPr>
            <a:r>
              <a:rPr lang="en-US" b="1" i="1" dirty="0">
                <a:solidFill>
                  <a:schemeClr val="tx1"/>
                </a:solidFill>
              </a:rPr>
              <a:t>For Programs Not Implementing Toothbrushing: </a:t>
            </a:r>
          </a:p>
          <a:p>
            <a:pPr defTabSz="931774">
              <a:defRPr/>
            </a:pPr>
            <a:endParaRPr lang="en-US" b="1" dirty="0">
              <a:solidFill>
                <a:schemeClr val="tx1"/>
              </a:solidFill>
            </a:endParaRPr>
          </a:p>
          <a:p>
            <a:pPr defTabSz="931774">
              <a:defRPr/>
            </a:pPr>
            <a:r>
              <a:rPr lang="en-US" b="1" dirty="0">
                <a:solidFill>
                  <a:schemeClr val="tx1"/>
                </a:solidFill>
              </a:rPr>
              <a:t>Demonstrate Toothbrushing:  3 minutes</a:t>
            </a:r>
          </a:p>
          <a:p>
            <a:pPr marL="174708" indent="-174708">
              <a:buFont typeface="Arial" panose="020B0604020202020204" pitchFamily="34" charset="0"/>
              <a:buChar char="•"/>
            </a:pPr>
            <a:r>
              <a:rPr lang="en-US" dirty="0">
                <a:solidFill>
                  <a:schemeClr val="tx1"/>
                </a:solidFill>
              </a:rPr>
              <a:t>Brushing shouldn't seem like a chore!  Making</a:t>
            </a:r>
            <a:r>
              <a:rPr lang="en-US" baseline="0" dirty="0">
                <a:solidFill>
                  <a:schemeClr val="tx1"/>
                </a:solidFill>
              </a:rPr>
              <a:t> it fun and easy at when you start tooth brushing helps to set a positive tone and prevent whining and chaos. </a:t>
            </a:r>
          </a:p>
          <a:p>
            <a:pPr marL="174708" indent="-174708">
              <a:buFont typeface="Arial" panose="020B0604020202020204" pitchFamily="34" charset="0"/>
              <a:buChar char="•"/>
            </a:pPr>
            <a:r>
              <a:rPr lang="en-US" baseline="0" dirty="0">
                <a:solidFill>
                  <a:schemeClr val="tx1"/>
                </a:solidFill>
              </a:rPr>
              <a:t>On </a:t>
            </a:r>
            <a:r>
              <a:rPr lang="en-US" dirty="0">
                <a:solidFill>
                  <a:schemeClr val="tx1"/>
                </a:solidFill>
              </a:rPr>
              <a:t>page 61,</a:t>
            </a:r>
            <a:r>
              <a:rPr lang="en-US" baseline="0" dirty="0">
                <a:solidFill>
                  <a:schemeClr val="tx1"/>
                </a:solidFill>
              </a:rPr>
              <a:t> you’ll find a lesson that you can use to introduce tooth brushing in your classroom. </a:t>
            </a:r>
          </a:p>
          <a:p>
            <a:pPr marL="174708" indent="-174708">
              <a:buFont typeface="Arial" panose="020B0604020202020204" pitchFamily="34" charset="0"/>
              <a:buChar char="•"/>
            </a:pPr>
            <a:r>
              <a:rPr lang="en-US" baseline="0" dirty="0">
                <a:solidFill>
                  <a:schemeClr val="tx1"/>
                </a:solidFill>
              </a:rPr>
              <a:t>Brushing teeth at school is not as effective as individual brushing at home, but helps introduce and reinforce the habit. </a:t>
            </a:r>
          </a:p>
          <a:p>
            <a:pPr marL="174708" indent="-174708">
              <a:buFont typeface="Arial" panose="020B0604020202020204" pitchFamily="34" charset="0"/>
              <a:buChar char="•"/>
            </a:pPr>
            <a:r>
              <a:rPr lang="en-US" baseline="0" dirty="0">
                <a:solidFill>
                  <a:schemeClr val="tx1"/>
                </a:solidFill>
              </a:rPr>
              <a:t>Here is a fun way to get children excited about tooth brushing</a:t>
            </a:r>
          </a:p>
          <a:p>
            <a:pPr marL="174708" indent="-174708">
              <a:buFont typeface="Arial" panose="020B0604020202020204" pitchFamily="34" charset="0"/>
              <a:buChar char="•"/>
            </a:pPr>
            <a:r>
              <a:rPr lang="en-US" dirty="0">
                <a:solidFill>
                  <a:schemeClr val="tx1"/>
                </a:solidFill>
              </a:rPr>
              <a:t>Pretend you are children in my  class:  </a:t>
            </a:r>
          </a:p>
          <a:p>
            <a:pPr lvl="0"/>
            <a:r>
              <a:rPr lang="en-US" dirty="0">
                <a:solidFill>
                  <a:schemeClr val="tx1"/>
                </a:solidFill>
              </a:rPr>
              <a:t>	-</a:t>
            </a:r>
            <a:r>
              <a:rPr lang="en-US" baseline="0" dirty="0">
                <a:solidFill>
                  <a:schemeClr val="tx1"/>
                </a:solidFill>
              </a:rPr>
              <a:t> A</a:t>
            </a:r>
            <a:r>
              <a:rPr lang="en-US" dirty="0">
                <a:solidFill>
                  <a:schemeClr val="tx1"/>
                </a:solidFill>
              </a:rPr>
              <a:t>re we ready to brush?  </a:t>
            </a:r>
          </a:p>
          <a:p>
            <a:pPr lvl="0"/>
            <a:r>
              <a:rPr lang="en-US" dirty="0">
                <a:solidFill>
                  <a:schemeClr val="tx1"/>
                </a:solidFill>
              </a:rPr>
              <a:t>	- Those cavity bugs are very ticklish! If we tickle them, they will go away! Let’s tickle them together! Touch your toothbrush to your teeth &amp; make 5 itty, bitty, teeny tiny tickly circles on each tooth. Can you count with me? 1,2,3,4,5. Good! Now let’s move to the next tooth, 1,2,3,4,5. Fantastic! I can hear those cavity bugs saying, “Oh! I’m  being tickled; I don’t want to stay in this mouth anymore”. Let’s keep tickling until we’ve tickled all the outsides of our teeth. Now, let’s tickle the insides.  Don’t forget the bumpy places where you chew food! Continue to</a:t>
            </a:r>
            <a:r>
              <a:rPr lang="en-US" baseline="0" dirty="0">
                <a:solidFill>
                  <a:schemeClr val="tx1"/>
                </a:solidFill>
              </a:rPr>
              <a:t> bottom teeth. </a:t>
            </a:r>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Those cavity bugs are trying to get out. Should we swallow them? NO! Let’s spit them out into our cup! Are we done brushing? No! We have to brush our tongue to get the rest of the germs so our breath isn’t stinky!  </a:t>
            </a:r>
          </a:p>
          <a:p>
            <a:pPr lvl="0"/>
            <a:r>
              <a:rPr lang="en-US" dirty="0">
                <a:solidFill>
                  <a:schemeClr val="tx1"/>
                </a:solidFill>
              </a:rPr>
              <a:t>	-Use your napkin to wipe your mouth then put it into the cup. Let’s throw those germs away into the garbage &amp; rinse our brushes! Excellent job!! </a:t>
            </a:r>
          </a:p>
          <a:p>
            <a:pPr marL="174708" indent="-174708">
              <a:buFont typeface="Arial" panose="020B0604020202020204" pitchFamily="34" charset="0"/>
              <a:buChar char="•"/>
            </a:pPr>
            <a:r>
              <a:rPr lang="en-US" i="0" dirty="0">
                <a:solidFill>
                  <a:schemeClr val="tx1"/>
                </a:solidFill>
              </a:rPr>
              <a:t>You may find playing music</a:t>
            </a:r>
            <a:r>
              <a:rPr lang="en-US" i="0" baseline="0" dirty="0">
                <a:solidFill>
                  <a:schemeClr val="tx1"/>
                </a:solidFill>
              </a:rPr>
              <a:t>, </a:t>
            </a:r>
            <a:r>
              <a:rPr lang="en-US" i="0" dirty="0">
                <a:solidFill>
                  <a:schemeClr val="tx1"/>
                </a:solidFill>
              </a:rPr>
              <a:t>(like Raffi’s “Brush your Teeth”),</a:t>
            </a:r>
            <a:r>
              <a:rPr lang="en-US" i="0" baseline="0" dirty="0">
                <a:solidFill>
                  <a:schemeClr val="tx1"/>
                </a:solidFill>
              </a:rPr>
              <a:t> using timers, or brushing with the children helps children get excited. </a:t>
            </a:r>
            <a:endParaRPr lang="en-US" i="0" dirty="0">
              <a:solidFill>
                <a:schemeClr val="tx1"/>
              </a:solidFill>
            </a:endParaRPr>
          </a:p>
          <a:p>
            <a:pPr lvl="0"/>
            <a:r>
              <a:rPr lang="en-US" dirty="0">
                <a:solidFill>
                  <a:schemeClr val="tx1"/>
                </a:solidFill>
              </a:rPr>
              <a:t> </a:t>
            </a:r>
          </a:p>
          <a:p>
            <a:pPr lvl="0"/>
            <a:endParaRPr lang="en-US"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24</a:t>
            </a:fld>
            <a:endParaRPr lang="en-US" dirty="0"/>
          </a:p>
        </p:txBody>
      </p:sp>
    </p:spTree>
    <p:extLst>
      <p:ext uri="{BB962C8B-B14F-4D97-AF65-F5344CB8AC3E}">
        <p14:creationId xmlns:p14="http://schemas.microsoft.com/office/powerpoint/2010/main" val="978348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a:solidFill>
                  <a:schemeClr val="tx1"/>
                </a:solidFill>
              </a:rPr>
              <a:t>For Programs Needing Guidance on Toothb</a:t>
            </a:r>
            <a:r>
              <a:rPr lang="en-US" b="1" i="1" baseline="0" dirty="0">
                <a:solidFill>
                  <a:schemeClr val="tx1"/>
                </a:solidFill>
              </a:rPr>
              <a:t>rush Storage</a:t>
            </a:r>
          </a:p>
          <a:p>
            <a:pPr lvl="0"/>
            <a:endParaRPr lang="en-US" baseline="0" dirty="0">
              <a:solidFill>
                <a:schemeClr val="tx1"/>
              </a:solidFill>
            </a:endParaRPr>
          </a:p>
          <a:p>
            <a:pPr lvl="0"/>
            <a:r>
              <a:rPr lang="en-US" b="1" dirty="0">
                <a:solidFill>
                  <a:schemeClr val="tx1"/>
                </a:solidFill>
              </a:rPr>
              <a:t>Discuss</a:t>
            </a:r>
            <a:r>
              <a:rPr lang="en-US" b="1" baseline="0" dirty="0">
                <a:solidFill>
                  <a:schemeClr val="tx1"/>
                </a:solidFill>
              </a:rPr>
              <a:t> Toothbrush Storage:</a:t>
            </a:r>
            <a:endParaRPr lang="en-US" b="1" dirty="0">
              <a:solidFill>
                <a:schemeClr val="tx1"/>
              </a:solidFill>
            </a:endParaRPr>
          </a:p>
          <a:p>
            <a:pPr lvl="0"/>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When everyone is done brushing, the adults collect the toothbrushes, rinse each in hot water and store them safely.  </a:t>
            </a:r>
          </a:p>
          <a:p>
            <a:pPr marL="171450" lvl="0" indent="-171450">
              <a:buFont typeface="Arial" panose="020B0604020202020204" pitchFamily="34" charset="0"/>
              <a:buChar char="•"/>
            </a:pPr>
            <a:r>
              <a:rPr lang="en-US" dirty="0">
                <a:solidFill>
                  <a:schemeClr val="tx1"/>
                </a:solidFill>
              </a:rPr>
              <a:t>When storing brushes it is important that </a:t>
            </a:r>
          </a:p>
          <a:p>
            <a:pPr lvl="0"/>
            <a:r>
              <a:rPr lang="en-US" dirty="0">
                <a:solidFill>
                  <a:schemeClr val="tx1"/>
                </a:solidFill>
              </a:rPr>
              <a:t>	- they are labeled</a:t>
            </a:r>
          </a:p>
          <a:p>
            <a:pPr lvl="0"/>
            <a:r>
              <a:rPr lang="en-US" dirty="0">
                <a:solidFill>
                  <a:schemeClr val="tx1"/>
                </a:solidFill>
              </a:rPr>
              <a:t>	-</a:t>
            </a:r>
            <a:r>
              <a:rPr lang="en-US" baseline="0" dirty="0">
                <a:solidFill>
                  <a:schemeClr val="tx1"/>
                </a:solidFill>
              </a:rPr>
              <a:t> </a:t>
            </a:r>
            <a:r>
              <a:rPr lang="en-US" dirty="0">
                <a:solidFill>
                  <a:schemeClr val="tx1"/>
                </a:solidFill>
              </a:rPr>
              <a:t>the brushes do not touch each other</a:t>
            </a:r>
          </a:p>
          <a:p>
            <a:pPr lvl="0"/>
            <a:r>
              <a:rPr lang="en-US" dirty="0">
                <a:solidFill>
                  <a:schemeClr val="tx1"/>
                </a:solidFill>
              </a:rPr>
              <a:t>	-</a:t>
            </a:r>
            <a:r>
              <a:rPr lang="en-US" baseline="0" dirty="0">
                <a:solidFill>
                  <a:schemeClr val="tx1"/>
                </a:solidFill>
              </a:rPr>
              <a:t> they are left uncovered to </a:t>
            </a:r>
            <a:r>
              <a:rPr lang="en-US" dirty="0">
                <a:solidFill>
                  <a:schemeClr val="tx1"/>
                </a:solidFill>
              </a:rPr>
              <a:t>air dry.  </a:t>
            </a:r>
          </a:p>
          <a:p>
            <a:pPr marL="0" lvl="0" indent="0">
              <a:buFont typeface="Arial" panose="020B0604020202020204" pitchFamily="34" charset="0"/>
              <a:buNone/>
            </a:pPr>
            <a:endParaRPr lang="en-US" dirty="0">
              <a:solidFill>
                <a:schemeClr val="tx1"/>
              </a:solidFill>
            </a:endParaRPr>
          </a:p>
          <a:p>
            <a:pPr marL="171450" lvl="0" indent="-171450">
              <a:buFont typeface="Arial" panose="020B0604020202020204" pitchFamily="34" charset="0"/>
              <a:buChar char="•"/>
            </a:pPr>
            <a:r>
              <a:rPr lang="en-US" dirty="0">
                <a:solidFill>
                  <a:schemeClr val="tx1"/>
                </a:solidFill>
              </a:rPr>
              <a:t>There are lots of options for storing toothpaste</a:t>
            </a:r>
            <a:r>
              <a:rPr lang="en-US" baseline="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solidFill>
                  <a:schemeClr val="tx1"/>
                </a:solidFill>
              </a:rPr>
              <a:t>	</a:t>
            </a:r>
            <a:r>
              <a:rPr lang="en-US" b="0" i="0" baseline="0" dirty="0">
                <a:solidFill>
                  <a:schemeClr val="tx1"/>
                </a:solidFill>
              </a:rPr>
              <a:t>- Use </a:t>
            </a:r>
            <a:r>
              <a:rPr lang="en-US" b="0" i="0" dirty="0">
                <a:solidFill>
                  <a:schemeClr val="tx1"/>
                </a:solidFill>
              </a:rPr>
              <a:t>a tray with individual cups to hold brushes. Label</a:t>
            </a:r>
            <a:r>
              <a:rPr lang="en-US" b="0" i="0" baseline="0" dirty="0">
                <a:solidFill>
                  <a:schemeClr val="tx1"/>
                </a:solidFill>
              </a:rPr>
              <a:t> each brush/cup </a:t>
            </a:r>
            <a:r>
              <a:rPr lang="en-US" b="0" i="0" dirty="0">
                <a:solidFill>
                  <a:schemeClr val="tx1"/>
                </a:solidFill>
              </a:rPr>
              <a:t>with the child’s name and can transport</a:t>
            </a:r>
            <a:r>
              <a:rPr lang="en-US" b="0" i="0" baseline="0" dirty="0">
                <a:solidFill>
                  <a:schemeClr val="tx1"/>
                </a:solidFill>
              </a:rPr>
              <a:t> them to the toothbrushing area when needed. </a:t>
            </a:r>
            <a:endParaRPr lang="en-US" b="0" i="0" dirty="0">
              <a:solidFill>
                <a:schemeClr val="tx1"/>
              </a:solidFill>
            </a:endParaRPr>
          </a:p>
          <a:p>
            <a:pPr marL="0" lvl="0" indent="0">
              <a:buFont typeface="Arial" panose="020B0604020202020204" pitchFamily="34" charset="0"/>
              <a:buNone/>
            </a:pPr>
            <a:endParaRPr lang="en-US"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Follow the protocol set by your organization - National Head Start or Washington State regulations. </a:t>
            </a:r>
          </a:p>
          <a:p>
            <a:pPr lvl="0"/>
            <a:r>
              <a:rPr lang="en-US" dirty="0">
                <a:solidFill>
                  <a:schemeClr val="tx1"/>
                </a:solidFill>
              </a:rPr>
              <a:t> </a:t>
            </a:r>
          </a:p>
          <a:p>
            <a:pPr lvl="0"/>
            <a:r>
              <a:rPr lang="en-US" dirty="0">
                <a:solidFill>
                  <a:schemeClr val="tx1"/>
                </a:solidFill>
              </a:rPr>
              <a:t> </a:t>
            </a:r>
          </a:p>
          <a:p>
            <a:pPr lvl="0"/>
            <a:r>
              <a:rPr lang="en-US" dirty="0">
                <a:solidFill>
                  <a:schemeClr val="tx1"/>
                </a:solidFill>
              </a:rPr>
              <a:t> </a:t>
            </a:r>
          </a:p>
          <a:p>
            <a:pPr lvl="0"/>
            <a:r>
              <a:rPr lang="en-US" dirty="0">
                <a:solidFill>
                  <a:schemeClr val="tx1"/>
                </a:solidFill>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25</a:t>
            </a:fld>
            <a:endParaRPr lang="en-US" dirty="0"/>
          </a:p>
        </p:txBody>
      </p:sp>
    </p:spTree>
    <p:extLst>
      <p:ext uri="{BB962C8B-B14F-4D97-AF65-F5344CB8AC3E}">
        <p14:creationId xmlns:p14="http://schemas.microsoft.com/office/powerpoint/2010/main" val="134130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Share Information</a:t>
            </a:r>
            <a:r>
              <a:rPr lang="en-US" b="1" baseline="0" dirty="0">
                <a:solidFill>
                  <a:schemeClr val="tx1"/>
                </a:solidFill>
              </a:rPr>
              <a:t> about Fluoride: </a:t>
            </a:r>
            <a:endParaRPr lang="en-US" b="1" dirty="0">
              <a:solidFill>
                <a:schemeClr val="tx1"/>
              </a:solidFill>
            </a:endParaRPr>
          </a:p>
          <a:p>
            <a:endParaRPr lang="en-US" b="1" dirty="0">
              <a:solidFill>
                <a:schemeClr val="tx1"/>
              </a:solidFill>
            </a:endParaRPr>
          </a:p>
          <a:p>
            <a:pPr marL="174708" indent="-174708">
              <a:buFont typeface="Arial" panose="020B0604020202020204" pitchFamily="34" charset="0"/>
              <a:buChar char="•"/>
            </a:pPr>
            <a:r>
              <a:rPr lang="en-US" dirty="0">
                <a:solidFill>
                  <a:schemeClr val="tx1"/>
                </a:solidFill>
              </a:rPr>
              <a:t>Did you notice that children don’t rinse after brushing?  </a:t>
            </a:r>
          </a:p>
          <a:p>
            <a:pPr marL="174708" indent="-174708">
              <a:buFont typeface="Arial" panose="020B0604020202020204" pitchFamily="34" charset="0"/>
              <a:buChar char="•"/>
            </a:pPr>
            <a:r>
              <a:rPr lang="en-US" dirty="0">
                <a:solidFill>
                  <a:schemeClr val="tx1"/>
                </a:solidFill>
              </a:rPr>
              <a:t>It is recommended that children spit but not rinse after brushing so that the fluoride in the toothpaste has more time to strengthen the teeth. </a:t>
            </a:r>
          </a:p>
          <a:p>
            <a:pPr marL="174708" indent="-174708">
              <a:buFont typeface="Arial" panose="020B0604020202020204" pitchFamily="34" charset="0"/>
              <a:buChar char="•"/>
            </a:pPr>
            <a:r>
              <a:rPr lang="en-US" dirty="0">
                <a:solidFill>
                  <a:schemeClr val="tx1"/>
                </a:solidFill>
              </a:rPr>
              <a:t>Be sure to follow center guidelines for the amount of paste to use or follow the general rule: a smear of toothpaste when teeth appear through age 3, and the size of a pea after that.</a:t>
            </a:r>
          </a:p>
          <a:p>
            <a:pPr marL="174708" indent="-174708">
              <a:buFont typeface="Arial" panose="020B0604020202020204" pitchFamily="34" charset="0"/>
              <a:buChar char="•"/>
            </a:pPr>
            <a:r>
              <a:rPr lang="en-US" dirty="0">
                <a:solidFill>
                  <a:schemeClr val="tx1"/>
                </a:solidFill>
              </a:rPr>
              <a:t>Since there are sometimes misconceptions about fluoride, we have included a Parent Practice Handout in your binder; share it with families or tell them to visit www.ilikemyteeth.org </a:t>
            </a: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26</a:t>
            </a:fld>
            <a:endParaRPr lang="en-US" dirty="0"/>
          </a:p>
        </p:txBody>
      </p:sp>
    </p:spTree>
    <p:extLst>
      <p:ext uri="{BB962C8B-B14F-4D97-AF65-F5344CB8AC3E}">
        <p14:creationId xmlns:p14="http://schemas.microsoft.com/office/powerpoint/2010/main" val="3154429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WRITE “SEE THE DENTIST</a:t>
            </a:r>
            <a:r>
              <a:rPr lang="en-US" b="1" i="0" dirty="0">
                <a:solidFill>
                  <a:srgbClr val="FF0000"/>
                </a:solidFill>
              </a:rPr>
              <a:t>”- Total Section Time 10 minutes</a:t>
            </a:r>
          </a:p>
          <a:p>
            <a:pPr lvl="0"/>
            <a:endParaRPr lang="en-US" b="1" dirty="0">
              <a:solidFill>
                <a:srgbClr val="FF0000"/>
              </a:solidFill>
            </a:endParaRPr>
          </a:p>
          <a:p>
            <a:pPr lvl="0"/>
            <a:r>
              <a:rPr lang="en-US" b="1" dirty="0"/>
              <a:t>Introduce</a:t>
            </a:r>
            <a:r>
              <a:rPr lang="en-US" b="1" baseline="0" dirty="0"/>
              <a:t> Basic #5: Going to the Dentist</a:t>
            </a:r>
            <a:endParaRPr lang="en-US" b="1" dirty="0"/>
          </a:p>
          <a:p>
            <a:pPr lvl="0"/>
            <a:endParaRPr lang="en-US" b="1" dirty="0"/>
          </a:p>
          <a:p>
            <a:pPr marL="174708" indent="-174708">
              <a:buFont typeface="Arial" panose="020B0604020202020204" pitchFamily="34" charset="0"/>
              <a:buChar char="•"/>
            </a:pPr>
            <a:r>
              <a:rPr lang="en-US" dirty="0"/>
              <a:t>Practicing</a:t>
            </a:r>
            <a:r>
              <a:rPr lang="en-US" baseline="0" dirty="0"/>
              <a:t> healthy oral health habits in school and at home is important; </a:t>
            </a:r>
            <a:r>
              <a:rPr lang="en-US" baseline="0" dirty="0">
                <a:solidFill>
                  <a:srgbClr val="FF0000"/>
                </a:solidFill>
              </a:rPr>
              <a:t>i</a:t>
            </a:r>
            <a:r>
              <a:rPr lang="en-US" dirty="0">
                <a:solidFill>
                  <a:srgbClr val="FF0000"/>
                </a:solidFill>
              </a:rPr>
              <a:t>t </a:t>
            </a:r>
            <a:r>
              <a:rPr lang="en-US" dirty="0"/>
              <a:t>is also essential to have regular dental care. </a:t>
            </a:r>
          </a:p>
          <a:p>
            <a:pPr lvl="0">
              <a:buSzPct val="100000"/>
              <a:buFont typeface="Arial" pitchFamily="34"/>
              <a:buChar char="•"/>
            </a:pPr>
            <a:r>
              <a:rPr lang="en-US" dirty="0"/>
              <a:t>  Regular dental checkups are important for every child (&amp; adult) because changes in teeth can happen quickly. </a:t>
            </a:r>
          </a:p>
          <a:p>
            <a:pPr lvl="0">
              <a:buSzPct val="100000"/>
              <a:buFont typeface="Arial" pitchFamily="34"/>
              <a:buChar char="•"/>
            </a:pPr>
            <a:r>
              <a:rPr lang="en-US" dirty="0"/>
              <a:t>  A dentist focuses on preventing and treating problems with the</a:t>
            </a:r>
            <a:r>
              <a:rPr lang="en-US" baseline="0" dirty="0"/>
              <a:t> </a:t>
            </a:r>
            <a:r>
              <a:rPr lang="en-US" dirty="0"/>
              <a:t>teeth and gums.</a:t>
            </a:r>
          </a:p>
          <a:p>
            <a:pPr lvl="0">
              <a:buSzPct val="100000"/>
              <a:buFont typeface="Arial" pitchFamily="34"/>
              <a:buChar char="•"/>
            </a:pPr>
            <a:r>
              <a:rPr lang="en-US" dirty="0"/>
              <a:t>  Every family should</a:t>
            </a:r>
            <a:r>
              <a:rPr lang="en-US" baseline="0" dirty="0"/>
              <a:t> </a:t>
            </a:r>
            <a:r>
              <a:rPr lang="en-US" dirty="0"/>
              <a:t>have a dentist that they visit regularly.</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27</a:t>
            </a:fld>
            <a:endParaRPr lang="en-US" dirty="0"/>
          </a:p>
        </p:txBody>
      </p:sp>
    </p:spTree>
    <p:extLst>
      <p:ext uri="{BB962C8B-B14F-4D97-AF65-F5344CB8AC3E}">
        <p14:creationId xmlns:p14="http://schemas.microsoft.com/office/powerpoint/2010/main" val="1894552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Explain</a:t>
            </a:r>
            <a:r>
              <a:rPr lang="en-US" b="1" baseline="0" dirty="0">
                <a:solidFill>
                  <a:schemeClr val="tx1"/>
                </a:solidFill>
              </a:rPr>
              <a:t> First Visit by First Birthday; Explain the First Visit:</a:t>
            </a:r>
            <a:endParaRPr lang="en-US" b="1" dirty="0">
              <a:solidFill>
                <a:schemeClr val="tx1"/>
              </a:solidFill>
            </a:endParaRPr>
          </a:p>
          <a:p>
            <a:pPr lvl="0"/>
            <a:endParaRPr lang="en-US" dirty="0">
              <a:solidFill>
                <a:schemeClr val="tx1"/>
              </a:solidFill>
            </a:endParaRPr>
          </a:p>
          <a:p>
            <a:pPr marL="174708" indent="-174708">
              <a:buFont typeface="Arial" panose="020B0604020202020204" pitchFamily="34" charset="0"/>
              <a:buChar char="•"/>
            </a:pPr>
            <a:r>
              <a:rPr lang="en-US" dirty="0">
                <a:solidFill>
                  <a:schemeClr val="tx1"/>
                </a:solidFill>
              </a:rPr>
              <a:t>It is recommended that children to have their “1</a:t>
            </a:r>
            <a:r>
              <a:rPr lang="en-US" baseline="30000" dirty="0">
                <a:solidFill>
                  <a:schemeClr val="tx1"/>
                </a:solidFill>
              </a:rPr>
              <a:t>st</a:t>
            </a:r>
            <a:r>
              <a:rPr lang="en-US" dirty="0">
                <a:solidFill>
                  <a:schemeClr val="tx1"/>
                </a:solidFill>
              </a:rPr>
              <a:t> visit by the 1</a:t>
            </a:r>
            <a:r>
              <a:rPr lang="en-US" baseline="30000" dirty="0">
                <a:solidFill>
                  <a:schemeClr val="tx1"/>
                </a:solidFill>
              </a:rPr>
              <a:t>st</a:t>
            </a:r>
            <a:r>
              <a:rPr lang="en-US" dirty="0">
                <a:solidFill>
                  <a:schemeClr val="tx1"/>
                </a:solidFill>
              </a:rPr>
              <a:t> birthday”. This may be at at a dental office or by a medical provider. </a:t>
            </a:r>
          </a:p>
          <a:p>
            <a:pPr marL="174708" indent="-174708">
              <a:buFont typeface="Arial" panose="020B0604020202020204" pitchFamily="34" charset="0"/>
              <a:buChar char="•"/>
            </a:pPr>
            <a:r>
              <a:rPr lang="en-US" dirty="0">
                <a:solidFill>
                  <a:schemeClr val="tx1"/>
                </a:solidFill>
              </a:rPr>
              <a:t>If a child has not had their 1</a:t>
            </a:r>
            <a:r>
              <a:rPr lang="en-US" baseline="30000" dirty="0">
                <a:solidFill>
                  <a:schemeClr val="tx1"/>
                </a:solidFill>
              </a:rPr>
              <a:t>st</a:t>
            </a:r>
            <a:r>
              <a:rPr lang="en-US" dirty="0">
                <a:solidFill>
                  <a:schemeClr val="tx1"/>
                </a:solidFill>
              </a:rPr>
              <a:t> visit by their 1</a:t>
            </a:r>
            <a:r>
              <a:rPr lang="en-US" baseline="30000" dirty="0">
                <a:solidFill>
                  <a:schemeClr val="tx1"/>
                </a:solidFill>
              </a:rPr>
              <a:t>st</a:t>
            </a:r>
            <a:r>
              <a:rPr lang="en-US" dirty="0">
                <a:solidFill>
                  <a:schemeClr val="tx1"/>
                </a:solidFill>
              </a:rPr>
              <a:t> birthday, encourage parents to get them in as soon as possible.</a:t>
            </a:r>
          </a:p>
          <a:p>
            <a:pPr marL="174708" indent="-174708">
              <a:buFont typeface="Arial" panose="020B0604020202020204" pitchFamily="34" charset="0"/>
              <a:buChar char="•"/>
            </a:pPr>
            <a:r>
              <a:rPr lang="en-US" dirty="0">
                <a:solidFill>
                  <a:schemeClr val="tx1"/>
                </a:solidFill>
              </a:rPr>
              <a:t>If families wait until age 3, decay could already be severe.</a:t>
            </a:r>
          </a:p>
          <a:p>
            <a:pPr marL="174708" indent="-174708">
              <a:buFont typeface="Arial" panose="020B0604020202020204" pitchFamily="34" charset="0"/>
              <a:buChar char="•"/>
            </a:pPr>
            <a:r>
              <a:rPr lang="en-US" dirty="0">
                <a:solidFill>
                  <a:schemeClr val="tx1"/>
                </a:solidFill>
              </a:rPr>
              <a:t>If tooth decay is found during the dental exam a follow-up appointment will be scheduled. It is important to encourage and support parents in scheduling these appointments. Putting off treatment can lead to more serious health issues. </a:t>
            </a:r>
          </a:p>
          <a:p>
            <a:pPr lvl="0"/>
            <a:endParaRPr lang="en-US" b="1" dirty="0">
              <a:solidFill>
                <a:schemeClr val="tx1"/>
              </a:solidFill>
            </a:endParaRPr>
          </a:p>
          <a:p>
            <a:pPr lvl="0">
              <a:buSzPct val="100000"/>
              <a:buFont typeface="Arial" pitchFamily="34"/>
              <a:buNone/>
            </a:pPr>
            <a:r>
              <a:rPr lang="en-US" b="1" dirty="0">
                <a:solidFill>
                  <a:schemeClr val="tx1"/>
                </a:solidFill>
              </a:rPr>
              <a:t>Show</a:t>
            </a:r>
            <a:r>
              <a:rPr lang="en-US" b="1" baseline="0" dirty="0">
                <a:solidFill>
                  <a:schemeClr val="tx1"/>
                </a:solidFill>
              </a:rPr>
              <a:t> Activities That Teach Children What to Expect at the Dentist:</a:t>
            </a:r>
          </a:p>
          <a:p>
            <a:pPr marL="171450" lvl="0" indent="-171450">
              <a:buSzPct val="100000"/>
              <a:buFont typeface="Arial" panose="020B0604020202020204" pitchFamily="34" charset="0"/>
              <a:buChar char="•"/>
            </a:pPr>
            <a:r>
              <a:rPr lang="en-US" b="0" i="0" dirty="0">
                <a:solidFill>
                  <a:schemeClr val="tx1"/>
                </a:solidFill>
              </a:rPr>
              <a:t>As classroom teachers your role</a:t>
            </a:r>
            <a:r>
              <a:rPr lang="en-US" b="0" i="0" baseline="0" dirty="0">
                <a:solidFill>
                  <a:schemeClr val="tx1"/>
                </a:solidFill>
              </a:rPr>
              <a:t> is not to connect families to the dentist; is to help children understand why w go to the dentist and to help prepare children for what they might expect when they get there.  </a:t>
            </a:r>
            <a:endParaRPr lang="en-US" b="0" i="0" dirty="0">
              <a:solidFill>
                <a:schemeClr val="tx1"/>
              </a:solidFill>
            </a:endParaRPr>
          </a:p>
          <a:p>
            <a:pPr marL="174708" indent="-174708">
              <a:buFont typeface="Arial" panose="020B0604020202020204" pitchFamily="34" charset="0"/>
              <a:buChar char="•"/>
            </a:pPr>
            <a:r>
              <a:rPr lang="en-US" b="0" i="0" dirty="0">
                <a:solidFill>
                  <a:schemeClr val="tx1"/>
                </a:solidFill>
              </a:rPr>
              <a:t>Your classroom book has a variety of fun activities about visiting the dentist. </a:t>
            </a:r>
          </a:p>
          <a:p>
            <a:pPr lvl="0"/>
            <a:endParaRPr lang="en-US" b="1" i="0" dirty="0">
              <a:solidFill>
                <a:schemeClr val="tx1"/>
              </a:solidFill>
            </a:endParaRPr>
          </a:p>
          <a:p>
            <a:pPr lvl="0"/>
            <a:r>
              <a:rPr lang="en-US" b="1" i="0" dirty="0">
                <a:solidFill>
                  <a:schemeClr val="tx1"/>
                </a:solidFill>
              </a:rPr>
              <a:t>OR:</a:t>
            </a:r>
            <a:r>
              <a:rPr lang="en-US" b="0" i="0" dirty="0">
                <a:solidFill>
                  <a:schemeClr val="tx1"/>
                </a:solidFill>
              </a:rPr>
              <a:t>  Ask:  What would you put in a pretend dentist office ?  </a:t>
            </a:r>
            <a:r>
              <a:rPr lang="en-US" b="0" i="1" dirty="0">
                <a:solidFill>
                  <a:schemeClr val="tx1"/>
                </a:solidFill>
              </a:rPr>
              <a:t>(do both if time</a:t>
            </a:r>
            <a:r>
              <a:rPr lang="en-US" b="0" i="1" baseline="0" dirty="0">
                <a:solidFill>
                  <a:schemeClr val="tx1"/>
                </a:solidFill>
              </a:rPr>
              <a:t> permits)</a:t>
            </a:r>
            <a:r>
              <a:rPr lang="en-US" b="0" i="1" dirty="0">
                <a:solidFill>
                  <a:schemeClr val="tx1"/>
                </a:solidFill>
              </a:rPr>
              <a:t> </a:t>
            </a:r>
          </a:p>
          <a:p>
            <a:pPr lvl="0">
              <a:buSzPct val="100000"/>
              <a:buFont typeface="Arial" pitchFamily="34"/>
              <a:buNone/>
            </a:pPr>
            <a:r>
              <a:rPr lang="en-US" b="0" i="0" dirty="0">
                <a:solidFill>
                  <a:schemeClr val="tx1"/>
                </a:solidFill>
              </a:rPr>
              <a:t>Because</a:t>
            </a:r>
            <a:r>
              <a:rPr lang="en-US" b="0" i="0" baseline="0" dirty="0">
                <a:solidFill>
                  <a:schemeClr val="tx1"/>
                </a:solidFill>
              </a:rPr>
              <a:t> your role is also to share with parents what their children are being taught, remember to send home the art activities and Parent Practice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28</a:t>
            </a:fld>
            <a:endParaRPr lang="en-US" dirty="0"/>
          </a:p>
        </p:txBody>
      </p:sp>
    </p:spTree>
    <p:extLst>
      <p:ext uri="{BB962C8B-B14F-4D97-AF65-F5344CB8AC3E}">
        <p14:creationId xmlns:p14="http://schemas.microsoft.com/office/powerpoint/2010/main" val="1807982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a:solidFill>
                  <a:schemeClr val="tx1"/>
                </a:solidFill>
              </a:rPr>
              <a:t>For</a:t>
            </a:r>
            <a:r>
              <a:rPr lang="en-US" b="1" i="1" baseline="0" dirty="0">
                <a:solidFill>
                  <a:schemeClr val="tx1"/>
                </a:solidFill>
              </a:rPr>
              <a:t> Staff Assigned to Connect Families with Dental Care</a:t>
            </a:r>
            <a:r>
              <a:rPr lang="en-US" i="1" dirty="0">
                <a:solidFill>
                  <a:schemeClr val="tx1"/>
                </a:solidFill>
              </a:rPr>
              <a:t> </a:t>
            </a:r>
          </a:p>
          <a:p>
            <a:pPr lvl="0"/>
            <a:endParaRPr lang="en-US" i="1" dirty="0">
              <a:solidFill>
                <a:schemeClr val="tx1"/>
              </a:solidFill>
            </a:endParaRPr>
          </a:p>
          <a:p>
            <a:pPr lvl="0"/>
            <a:r>
              <a:rPr lang="en-US" b="1" i="0" dirty="0">
                <a:solidFill>
                  <a:schemeClr val="tx1"/>
                </a:solidFill>
              </a:rPr>
              <a:t>Discuss Resources</a:t>
            </a:r>
            <a:r>
              <a:rPr lang="en-US" b="1" i="0" baseline="0" dirty="0">
                <a:solidFill>
                  <a:schemeClr val="tx1"/>
                </a:solidFill>
              </a:rPr>
              <a:t> for Connecting Families with Dental Care: </a:t>
            </a:r>
            <a:endParaRPr lang="en-US" b="1" i="0" dirty="0">
              <a:solidFill>
                <a:schemeClr val="tx1"/>
              </a:solidFill>
            </a:endParaRPr>
          </a:p>
          <a:p>
            <a:pPr marL="171450" lvl="0" indent="-171450">
              <a:buFont typeface="Arial" panose="020B0604020202020204" pitchFamily="34" charset="0"/>
              <a:buChar char="•"/>
            </a:pPr>
            <a:r>
              <a:rPr lang="en-US" dirty="0">
                <a:solidFill>
                  <a:schemeClr val="tx1"/>
                </a:solidFill>
              </a:rPr>
              <a:t>It is often hard to get families to schedule &amp; keep dental appointments. </a:t>
            </a:r>
          </a:p>
          <a:p>
            <a:pPr marL="171450" lvl="0" indent="-171450">
              <a:buFont typeface="Arial" panose="020B0604020202020204" pitchFamily="34" charset="0"/>
              <a:buChar char="•"/>
            </a:pPr>
            <a:r>
              <a:rPr lang="en-US" dirty="0">
                <a:solidFill>
                  <a:schemeClr val="tx1"/>
                </a:solidFill>
              </a:rPr>
              <a:t>Our goal is that every child will have a dental home. The good news is that in Washington state this can be a very real goal.  </a:t>
            </a:r>
          </a:p>
          <a:p>
            <a:pPr marL="171450" lvl="0" indent="-171450">
              <a:buFont typeface="Arial" panose="020B0604020202020204" pitchFamily="34" charset="0"/>
              <a:buChar char="•"/>
            </a:pPr>
            <a:r>
              <a:rPr lang="en-US" dirty="0">
                <a:solidFill>
                  <a:schemeClr val="tx1"/>
                </a:solidFill>
              </a:rPr>
              <a:t>Every child who is Medicaid eligible can be connected to a dentist through the Access to Baby and Child Dentistry (ABCD) program. Have you heard of it? If so, what have you heard? </a:t>
            </a:r>
          </a:p>
          <a:p>
            <a:pPr lvl="0"/>
            <a:r>
              <a:rPr lang="en-US" dirty="0">
                <a:solidFill>
                  <a:schemeClr val="tx1"/>
                </a:solidFill>
              </a:rPr>
              <a:t> </a:t>
            </a:r>
          </a:p>
          <a:p>
            <a:pPr lvl="0"/>
            <a:r>
              <a:rPr lang="en-US" dirty="0">
                <a:solidFill>
                  <a:schemeClr val="tx1"/>
                </a:solidFill>
              </a:rPr>
              <a:t>ABCD program will connect families with Medicaid</a:t>
            </a:r>
            <a:r>
              <a:rPr lang="en-US" baseline="0" dirty="0">
                <a:solidFill>
                  <a:schemeClr val="tx1"/>
                </a:solidFill>
              </a:rPr>
              <a:t> eligible children 0 – 5 </a:t>
            </a:r>
            <a:r>
              <a:rPr lang="en-US" dirty="0">
                <a:solidFill>
                  <a:schemeClr val="tx1"/>
                </a:solidFill>
              </a:rPr>
              <a:t> to a dentist in their area. ABCD dentists</a:t>
            </a:r>
            <a:r>
              <a:rPr lang="en-US" baseline="0" dirty="0">
                <a:solidFill>
                  <a:schemeClr val="tx1"/>
                </a:solidFill>
              </a:rPr>
              <a:t> are trained to</a:t>
            </a:r>
            <a:r>
              <a:rPr lang="en-US" dirty="0">
                <a:solidFill>
                  <a:schemeClr val="tx1"/>
                </a:solidFill>
              </a:rPr>
              <a:t> provide dental care to young children. </a:t>
            </a:r>
          </a:p>
          <a:p>
            <a:pPr lvl="0"/>
            <a:endParaRPr lang="en-US" dirty="0">
              <a:solidFill>
                <a:schemeClr val="tx1"/>
              </a:solidFill>
            </a:endParaRPr>
          </a:p>
          <a:p>
            <a:pPr lvl="0"/>
            <a:r>
              <a:rPr lang="en-US" dirty="0">
                <a:solidFill>
                  <a:schemeClr val="tx1"/>
                </a:solidFill>
              </a:rPr>
              <a:t>Children who are not on Medicaid may  be insured privately.  Encourage families to check their own dental plans and establish a dental home.</a:t>
            </a:r>
          </a:p>
          <a:p>
            <a:pPr lvl="0"/>
            <a:endParaRPr lang="en-US" dirty="0">
              <a:solidFill>
                <a:schemeClr val="tx1"/>
              </a:solidFill>
            </a:endParaRPr>
          </a:p>
          <a:p>
            <a:pPr lvl="0"/>
            <a:r>
              <a:rPr lang="en-US" b="1" i="0" dirty="0">
                <a:solidFill>
                  <a:schemeClr val="tx1"/>
                </a:solidFill>
              </a:rPr>
              <a:t>Additional :</a:t>
            </a:r>
          </a:p>
          <a:p>
            <a:pPr lvl="0"/>
            <a:r>
              <a:rPr lang="en-US" i="1" dirty="0">
                <a:solidFill>
                  <a:schemeClr val="tx1"/>
                </a:solidFill>
              </a:rPr>
              <a:t>If they ask, access for adult care is not as easy—children and pregnant women have become the current focus in our state. Refer them to WDSF’s website – it includes a list of FQHCs. </a:t>
            </a: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29</a:t>
            </a:fld>
            <a:endParaRPr lang="en-US" dirty="0"/>
          </a:p>
        </p:txBody>
      </p:sp>
    </p:spTree>
    <p:extLst>
      <p:ext uri="{BB962C8B-B14F-4D97-AF65-F5344CB8AC3E}">
        <p14:creationId xmlns:p14="http://schemas.microsoft.com/office/powerpoint/2010/main" val="113691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solidFill>
                  <a:schemeClr val="tx1"/>
                </a:solidFill>
              </a:rPr>
              <a:t>Preventative Dental Data – visiting a dentist</a:t>
            </a:r>
            <a:endParaRPr lang="en-US" baseline="0" dirty="0">
              <a:solidFill>
                <a:schemeClr val="tx1"/>
              </a:solidFill>
            </a:endParaRPr>
          </a:p>
          <a:p>
            <a:pPr lvl="0"/>
            <a:endParaRPr lang="en-US" baseline="0" dirty="0">
              <a:solidFill>
                <a:schemeClr val="tx1"/>
              </a:solidFill>
            </a:endParaRPr>
          </a:p>
          <a:p>
            <a:pPr lvl="0"/>
            <a:r>
              <a:rPr lang="en-US" dirty="0">
                <a:solidFill>
                  <a:schemeClr val="tx1"/>
                </a:solidFill>
              </a:rPr>
              <a:t>Only </a:t>
            </a:r>
            <a:r>
              <a:rPr lang="en-US" b="1" dirty="0">
                <a:solidFill>
                  <a:schemeClr val="tx1"/>
                </a:solidFill>
              </a:rPr>
              <a:t>Becker </a:t>
            </a:r>
            <a:r>
              <a:rPr lang="en-US" dirty="0">
                <a:solidFill>
                  <a:schemeClr val="tx1"/>
                </a:solidFill>
              </a:rPr>
              <a:t>(</a:t>
            </a:r>
            <a:r>
              <a:rPr lang="en-US" b="1" dirty="0">
                <a:solidFill>
                  <a:schemeClr val="tx1"/>
                </a:solidFill>
              </a:rPr>
              <a:t>1.1%) </a:t>
            </a:r>
            <a:r>
              <a:rPr lang="en-US" dirty="0">
                <a:solidFill>
                  <a:schemeClr val="tx1"/>
                </a:solidFill>
              </a:rPr>
              <a:t>&amp; </a:t>
            </a:r>
            <a:r>
              <a:rPr lang="en-US" b="1" dirty="0">
                <a:solidFill>
                  <a:schemeClr val="tx1"/>
                </a:solidFill>
              </a:rPr>
              <a:t>Clay</a:t>
            </a:r>
            <a:r>
              <a:rPr lang="en-US" dirty="0">
                <a:solidFill>
                  <a:schemeClr val="tx1"/>
                </a:solidFill>
              </a:rPr>
              <a:t> (</a:t>
            </a:r>
            <a:r>
              <a:rPr lang="en-US" b="1" dirty="0">
                <a:solidFill>
                  <a:schemeClr val="tx1"/>
                </a:solidFill>
              </a:rPr>
              <a:t>0.7%) </a:t>
            </a:r>
            <a:r>
              <a:rPr lang="en-US" dirty="0">
                <a:solidFill>
                  <a:schemeClr val="tx1"/>
                </a:solidFill>
              </a:rPr>
              <a:t>counties had children under 1 yr. old visit a dentist for preventative care</a:t>
            </a:r>
          </a:p>
          <a:p>
            <a:pPr lvl="0"/>
            <a:endParaRPr lang="en-US" dirty="0">
              <a:solidFill>
                <a:schemeClr val="tx1"/>
              </a:solidFill>
            </a:endParaRPr>
          </a:p>
          <a:p>
            <a:pPr lvl="0"/>
            <a:r>
              <a:rPr lang="en-US" b="1" dirty="0">
                <a:solidFill>
                  <a:schemeClr val="tx1"/>
                </a:solidFill>
              </a:rPr>
              <a:t>Avg   9.7 % 1-2 yr. olds</a:t>
            </a:r>
          </a:p>
          <a:p>
            <a:pPr marL="171450" lvl="0" indent="-171450">
              <a:buFontTx/>
              <a:buChar char="-"/>
            </a:pPr>
            <a:r>
              <a:rPr lang="en-US" dirty="0">
                <a:solidFill>
                  <a:schemeClr val="tx1"/>
                </a:solidFill>
              </a:rPr>
              <a:t>Highest = </a:t>
            </a:r>
            <a:r>
              <a:rPr lang="en-US" b="1" dirty="0">
                <a:solidFill>
                  <a:schemeClr val="tx1"/>
                </a:solidFill>
              </a:rPr>
              <a:t>Clay</a:t>
            </a:r>
            <a:r>
              <a:rPr lang="en-US" dirty="0">
                <a:solidFill>
                  <a:schemeClr val="tx1"/>
                </a:solidFill>
              </a:rPr>
              <a:t> 14.9%</a:t>
            </a:r>
          </a:p>
          <a:p>
            <a:pPr marL="171450" lvl="0" indent="-171450">
              <a:buFontTx/>
              <a:buChar char="-"/>
            </a:pPr>
            <a:r>
              <a:rPr lang="en-US" dirty="0">
                <a:solidFill>
                  <a:schemeClr val="tx1"/>
                </a:solidFill>
              </a:rPr>
              <a:t>Lowest = </a:t>
            </a:r>
            <a:r>
              <a:rPr lang="en-US" b="1" dirty="0">
                <a:solidFill>
                  <a:schemeClr val="tx1"/>
                </a:solidFill>
              </a:rPr>
              <a:t>Traverse </a:t>
            </a:r>
            <a:r>
              <a:rPr lang="en-US" dirty="0">
                <a:solidFill>
                  <a:schemeClr val="tx1"/>
                </a:solidFill>
              </a:rPr>
              <a:t>4.7%</a:t>
            </a:r>
          </a:p>
          <a:p>
            <a:pPr lvl="0"/>
            <a:endParaRPr lang="en-US" dirty="0">
              <a:solidFill>
                <a:schemeClr val="tx1"/>
              </a:solidFill>
            </a:endParaRPr>
          </a:p>
          <a:p>
            <a:pPr lvl="0"/>
            <a:r>
              <a:rPr lang="en-US" b="1" dirty="0">
                <a:solidFill>
                  <a:schemeClr val="tx1"/>
                </a:solidFill>
              </a:rPr>
              <a:t>Avg 39% 3-5 yr olds</a:t>
            </a:r>
          </a:p>
          <a:p>
            <a:pPr marL="171450" lvl="0" indent="-171450">
              <a:buFontTx/>
              <a:buChar char="-"/>
            </a:pPr>
            <a:r>
              <a:rPr lang="en-US" dirty="0">
                <a:solidFill>
                  <a:schemeClr val="tx1"/>
                </a:solidFill>
              </a:rPr>
              <a:t>Highest = </a:t>
            </a:r>
            <a:r>
              <a:rPr lang="en-US" b="1" dirty="0">
                <a:solidFill>
                  <a:schemeClr val="tx1"/>
                </a:solidFill>
              </a:rPr>
              <a:t>Grant</a:t>
            </a:r>
            <a:r>
              <a:rPr lang="en-US" dirty="0">
                <a:solidFill>
                  <a:schemeClr val="tx1"/>
                </a:solidFill>
              </a:rPr>
              <a:t> 48.7%</a:t>
            </a:r>
          </a:p>
          <a:p>
            <a:pPr marL="171450" lvl="0" indent="-171450">
              <a:buFontTx/>
              <a:buChar char="-"/>
            </a:pPr>
            <a:r>
              <a:rPr lang="en-US" dirty="0">
                <a:solidFill>
                  <a:schemeClr val="tx1"/>
                </a:solidFill>
              </a:rPr>
              <a:t>Lowest = </a:t>
            </a:r>
            <a:r>
              <a:rPr lang="en-US" b="1" dirty="0">
                <a:solidFill>
                  <a:schemeClr val="tx1"/>
                </a:solidFill>
              </a:rPr>
              <a:t>Clay </a:t>
            </a:r>
            <a:r>
              <a:rPr lang="en-US" dirty="0">
                <a:solidFill>
                  <a:schemeClr val="tx1"/>
                </a:solidFill>
              </a:rPr>
              <a:t>33.2 %</a:t>
            </a: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a:t>
            </a:fld>
            <a:endParaRPr lang="en-US" dirty="0"/>
          </a:p>
        </p:txBody>
      </p:sp>
    </p:spTree>
    <p:extLst>
      <p:ext uri="{BB962C8B-B14F-4D97-AF65-F5344CB8AC3E}">
        <p14:creationId xmlns:p14="http://schemas.microsoft.com/office/powerpoint/2010/main" val="152928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Review</a:t>
            </a:r>
            <a:r>
              <a:rPr lang="en-US" b="1" baseline="0" dirty="0">
                <a:solidFill>
                  <a:schemeClr val="tx1"/>
                </a:solidFill>
              </a:rPr>
              <a:t> Family Engagement Tools:</a:t>
            </a:r>
            <a:endParaRPr lang="en-US" b="1" dirty="0">
              <a:solidFill>
                <a:schemeClr val="tx1"/>
              </a:solidFill>
            </a:endParaRPr>
          </a:p>
          <a:p>
            <a:pPr lvl="0"/>
            <a:r>
              <a:rPr lang="en-US" dirty="0">
                <a:solidFill>
                  <a:schemeClr val="tx1"/>
                </a:solidFill>
              </a:rPr>
              <a:t>In the back of your binder</a:t>
            </a:r>
            <a:r>
              <a:rPr lang="en-US" baseline="0" dirty="0">
                <a:solidFill>
                  <a:schemeClr val="tx1"/>
                </a:solidFill>
              </a:rPr>
              <a:t> </a:t>
            </a:r>
            <a:r>
              <a:rPr lang="en-US" dirty="0">
                <a:solidFill>
                  <a:schemeClr val="tx1"/>
                </a:solidFill>
              </a:rPr>
              <a:t>is a family engagement section (use the tab) with tools for you to use. </a:t>
            </a:r>
          </a:p>
          <a:p>
            <a:pPr lvl="0"/>
            <a:r>
              <a:rPr lang="en-US" dirty="0">
                <a:solidFill>
                  <a:schemeClr val="tx1"/>
                </a:solidFill>
              </a:rPr>
              <a:t>How about planning Family Nights? Or including CFK Activities at recruitment or health fairs or even literacy events?  You will find some ideas here.</a:t>
            </a:r>
          </a:p>
          <a:p>
            <a:pPr lvl="0"/>
            <a:endParaRPr lang="en-US" b="1" strike="noStrike" dirty="0">
              <a:solidFill>
                <a:schemeClr val="tx1"/>
              </a:solidFill>
            </a:endParaRPr>
          </a:p>
          <a:p>
            <a:r>
              <a:rPr lang="en-US" b="1" dirty="0">
                <a:solidFill>
                  <a:schemeClr val="tx1"/>
                </a:solidFill>
              </a:rPr>
              <a:t>Let’s look at the section titled Family Engagement Tools.</a:t>
            </a:r>
          </a:p>
          <a:p>
            <a:r>
              <a:rPr lang="en-US" dirty="0">
                <a:solidFill>
                  <a:schemeClr val="tx1"/>
                </a:solidFill>
              </a:rPr>
              <a:t>Here you will find  things to help you reach families:</a:t>
            </a:r>
          </a:p>
          <a:p>
            <a:pPr lvl="0">
              <a:buSzPct val="100000"/>
              <a:buFont typeface="Arial" pitchFamily="34"/>
              <a:buChar char="•"/>
            </a:pPr>
            <a:r>
              <a:rPr lang="en-US" dirty="0">
                <a:solidFill>
                  <a:schemeClr val="tx1"/>
                </a:solidFill>
              </a:rPr>
              <a:t> Frequently Asked Questions for your reference, </a:t>
            </a:r>
          </a:p>
          <a:p>
            <a:pPr lvl="0">
              <a:buSzPct val="100000"/>
              <a:buFont typeface="Arial" pitchFamily="34"/>
              <a:buChar char="•"/>
            </a:pPr>
            <a:r>
              <a:rPr lang="en-US" dirty="0">
                <a:solidFill>
                  <a:schemeClr val="tx1"/>
                </a:solidFill>
              </a:rPr>
              <a:t> Conversation Starters to help you bring up the subject of oral health, </a:t>
            </a:r>
          </a:p>
          <a:p>
            <a:pPr lvl="0">
              <a:buSzPct val="100000"/>
              <a:buFont typeface="Arial" pitchFamily="34"/>
              <a:buChar char="•"/>
            </a:pPr>
            <a:r>
              <a:rPr lang="en-US" dirty="0">
                <a:solidFill>
                  <a:schemeClr val="tx1"/>
                </a:solidFill>
              </a:rPr>
              <a:t> Family Night Activities, </a:t>
            </a:r>
          </a:p>
          <a:p>
            <a:pPr lvl="0"/>
            <a:endParaRPr lang="en-US" b="0" dirty="0">
              <a:solidFill>
                <a:schemeClr val="tx1"/>
              </a:solidFill>
            </a:endParaRPr>
          </a:p>
          <a:p>
            <a:pPr lvl="0"/>
            <a:r>
              <a:rPr lang="en-US" b="0" dirty="0">
                <a:solidFill>
                  <a:schemeClr val="tx1"/>
                </a:solidFill>
              </a:rPr>
              <a:t>How do you communicate with parents? </a:t>
            </a:r>
            <a:r>
              <a:rPr lang="en-US" b="0" i="1" dirty="0">
                <a:solidFill>
                  <a:schemeClr val="tx1"/>
                </a:solidFill>
              </a:rPr>
              <a:t>(Ask audience)</a:t>
            </a:r>
          </a:p>
          <a:p>
            <a:pPr lvl="0"/>
            <a:r>
              <a:rPr lang="en-US" b="0" dirty="0">
                <a:solidFill>
                  <a:schemeClr val="tx1"/>
                </a:solidFill>
              </a:rPr>
              <a:t>Newsletter? Website?  Bulletin board? </a:t>
            </a:r>
            <a:r>
              <a:rPr lang="en-US" b="0" baseline="0" dirty="0">
                <a:solidFill>
                  <a:schemeClr val="tx1"/>
                </a:solidFill>
              </a:rPr>
              <a:t> H</a:t>
            </a:r>
            <a:r>
              <a:rPr lang="en-US" b="0" dirty="0">
                <a:solidFill>
                  <a:schemeClr val="tx1"/>
                </a:solidFill>
              </a:rPr>
              <a:t>ow about including  a CFK corner?</a:t>
            </a:r>
          </a:p>
          <a:p>
            <a:pPr lvl="0"/>
            <a:endParaRPr lang="en-US" b="0" dirty="0">
              <a:solidFill>
                <a:schemeClr val="tx1"/>
              </a:solidFill>
            </a:endParaRPr>
          </a:p>
          <a:p>
            <a:pPr marL="171450" lvl="0" indent="-171450">
              <a:buFont typeface="Arial" panose="020B0604020202020204" pitchFamily="34" charset="0"/>
              <a:buChar char="•"/>
            </a:pPr>
            <a:r>
              <a:rPr lang="en-US" b="0" dirty="0">
                <a:solidFill>
                  <a:schemeClr val="tx1"/>
                </a:solidFill>
              </a:rPr>
              <a:t>The “Information </a:t>
            </a:r>
            <a:r>
              <a:rPr lang="en-US" dirty="0">
                <a:solidFill>
                  <a:schemeClr val="tx1"/>
                </a:solidFill>
              </a:rPr>
              <a:t>Bites” are short  messages ready</a:t>
            </a:r>
            <a:r>
              <a:rPr lang="en-US" baseline="0" dirty="0">
                <a:solidFill>
                  <a:schemeClr val="tx1"/>
                </a:solidFill>
              </a:rPr>
              <a:t> for you to use and,</a:t>
            </a:r>
          </a:p>
          <a:p>
            <a:pPr marL="171450" lvl="0" indent="-171450">
              <a:buFont typeface="Arial" panose="020B0604020202020204" pitchFamily="34" charset="0"/>
              <a:buChar char="•"/>
            </a:pPr>
            <a:r>
              <a:rPr lang="en-US" baseline="0" dirty="0">
                <a:solidFill>
                  <a:schemeClr val="tx1"/>
                </a:solidFill>
              </a:rPr>
              <a:t>the “Little Bites” are additional parent practice handouts addressing the following topics: Teething, Lift the Lip, Fluoride, Sealants and Accidents.        </a:t>
            </a:r>
            <a:r>
              <a:rPr lang="en-US" dirty="0">
                <a:solidFill>
                  <a:schemeClr val="tx1"/>
                </a:solidFill>
              </a:rPr>
              <a:t> </a:t>
            </a:r>
          </a:p>
          <a:p>
            <a:pPr marL="0" lvl="0" indent="0">
              <a:buFont typeface="Arial" panose="020B0604020202020204" pitchFamily="34" charset="0"/>
              <a:buNone/>
            </a:pPr>
            <a:endParaRPr lang="en-US" b="1" dirty="0">
              <a:solidFill>
                <a:schemeClr val="tx1"/>
              </a:solidFill>
            </a:endParaRPr>
          </a:p>
          <a:p>
            <a:pPr marL="0" lvl="0" indent="0">
              <a:buFont typeface="Arial" panose="020B0604020202020204" pitchFamily="34" charset="0"/>
              <a:buNone/>
            </a:pPr>
            <a:endParaRPr lang="en-US" b="1" dirty="0">
              <a:solidFill>
                <a:schemeClr val="tx1"/>
              </a:solidFill>
            </a:endParaRPr>
          </a:p>
          <a:p>
            <a:pPr lvl="0"/>
            <a:endParaRPr lang="en-US" b="1" u="sng" dirty="0">
              <a:solidFill>
                <a:schemeClr val="tx1"/>
              </a:solidFill>
            </a:endParaRPr>
          </a:p>
          <a:p>
            <a:pPr lvl="0"/>
            <a:endParaRPr lang="en-US" b="1" u="sng" dirty="0">
              <a:solidFill>
                <a:schemeClr val="tx1"/>
              </a:solidFill>
            </a:endParaRPr>
          </a:p>
          <a:p>
            <a:pPr lvl="0"/>
            <a:br>
              <a:rPr lang="en-US" b="1" u="sng" dirty="0">
                <a:solidFill>
                  <a:schemeClr val="tx1"/>
                </a:solidFill>
              </a:rPr>
            </a:br>
            <a:r>
              <a:rPr lang="en-US" dirty="0">
                <a:solidFill>
                  <a:schemeClr val="tx1"/>
                </a:solidFill>
              </a:rPr>
              <a:t> </a:t>
            </a:r>
          </a:p>
          <a:p>
            <a:pPr lvl="0">
              <a:buSzPct val="100000"/>
              <a:buChar char="-"/>
            </a:pPr>
            <a:endParaRPr lang="en-US" i="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30</a:t>
            </a:fld>
            <a:endParaRPr lang="en-US" dirty="0"/>
          </a:p>
        </p:txBody>
      </p:sp>
    </p:spTree>
    <p:extLst>
      <p:ext uri="{BB962C8B-B14F-4D97-AF65-F5344CB8AC3E}">
        <p14:creationId xmlns:p14="http://schemas.microsoft.com/office/powerpoint/2010/main" val="2767252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Share</a:t>
            </a:r>
            <a:r>
              <a:rPr lang="en-US" b="1" baseline="0" dirty="0">
                <a:solidFill>
                  <a:schemeClr val="tx1"/>
                </a:solidFill>
              </a:rPr>
              <a:t> What is Included in the Appendix: </a:t>
            </a:r>
            <a:endParaRPr lang="en-US" b="1" dirty="0">
              <a:solidFill>
                <a:schemeClr val="tx1"/>
              </a:solidFill>
            </a:endParaRPr>
          </a:p>
          <a:p>
            <a:pPr marL="174708" indent="-174708">
              <a:buFont typeface="Arial" panose="020B0604020202020204" pitchFamily="34" charset="0"/>
              <a:buChar char="•"/>
            </a:pPr>
            <a:r>
              <a:rPr lang="en-US" b="0" dirty="0">
                <a:solidFill>
                  <a:schemeClr val="tx1"/>
                </a:solidFill>
              </a:rPr>
              <a:t>Turn to the list of contents on page 123. </a:t>
            </a:r>
          </a:p>
          <a:p>
            <a:pPr marL="174708" indent="-174708">
              <a:buFont typeface="Arial" panose="020B0604020202020204" pitchFamily="34" charset="0"/>
              <a:buChar char="•"/>
            </a:pPr>
            <a:r>
              <a:rPr lang="en-US" b="0" dirty="0">
                <a:solidFill>
                  <a:schemeClr val="tx1"/>
                </a:solidFill>
              </a:rPr>
              <a:t>There is an early learning domain crosswalk which outlines how using CFK meets learning goals</a:t>
            </a:r>
            <a:r>
              <a:rPr lang="en-US" dirty="0">
                <a:solidFill>
                  <a:schemeClr val="tx1"/>
                </a:solidFill>
              </a:rPr>
              <a:t>.</a:t>
            </a:r>
            <a:endParaRPr lang="en-US" b="0" dirty="0">
              <a:solidFill>
                <a:schemeClr val="tx1"/>
              </a:solidFill>
            </a:endParaRPr>
          </a:p>
          <a:p>
            <a:pPr marL="174708" indent="-174708">
              <a:buFont typeface="Arial" panose="020B0604020202020204" pitchFamily="34" charset="0"/>
              <a:buChar char="•"/>
            </a:pPr>
            <a:r>
              <a:rPr lang="en-US" b="0" dirty="0">
                <a:solidFill>
                  <a:schemeClr val="tx1"/>
                </a:solidFill>
              </a:rPr>
              <a:t>There</a:t>
            </a:r>
            <a:r>
              <a:rPr lang="en-US" b="0" baseline="0" dirty="0">
                <a:solidFill>
                  <a:schemeClr val="tx1"/>
                </a:solidFill>
              </a:rPr>
              <a:t> are templates (master copies); use these to deliver lessons and activities. </a:t>
            </a:r>
            <a:r>
              <a:rPr lang="en-US" b="0" dirty="0">
                <a:solidFill>
                  <a:schemeClr val="tx1"/>
                </a:solidFill>
              </a:rPr>
              <a:t> </a:t>
            </a:r>
          </a:p>
          <a:p>
            <a:pPr marL="174708" indent="-174708">
              <a:buFont typeface="Arial" panose="020B0604020202020204" pitchFamily="34" charset="0"/>
              <a:buChar char="•"/>
            </a:pPr>
            <a:r>
              <a:rPr lang="en-US" b="0" dirty="0">
                <a:solidFill>
                  <a:schemeClr val="tx1"/>
                </a:solidFill>
              </a:rPr>
              <a:t>There is a list of recommended books for children.</a:t>
            </a:r>
            <a:r>
              <a:rPr lang="en-US" dirty="0">
                <a:solidFill>
                  <a:schemeClr val="tx1"/>
                </a:solidFill>
              </a:rPr>
              <a:t> </a:t>
            </a:r>
          </a:p>
          <a:p>
            <a:pPr lvl="0"/>
            <a:r>
              <a:rPr lang="en-US" dirty="0">
                <a:solidFill>
                  <a:schemeClr val="tx1"/>
                </a:solidFill>
              </a:rPr>
              <a:t> </a:t>
            </a:r>
          </a:p>
          <a:p>
            <a:pPr lvl="0"/>
            <a:r>
              <a:rPr lang="en-US" b="1" dirty="0">
                <a:solidFill>
                  <a:schemeClr val="tx1"/>
                </a:solidFill>
              </a:rPr>
              <a:t>Share Website Information</a:t>
            </a:r>
            <a:r>
              <a:rPr lang="en-US" b="1" baseline="0" dirty="0">
                <a:solidFill>
                  <a:schemeClr val="tx1"/>
                </a:solidFill>
              </a:rPr>
              <a:t> and Address: </a:t>
            </a:r>
            <a:endParaRPr lang="en-US" b="1" dirty="0">
              <a:solidFill>
                <a:schemeClr val="tx1"/>
              </a:solidFill>
            </a:endParaRPr>
          </a:p>
          <a:p>
            <a:pPr marL="174708" indent="-174708">
              <a:buFont typeface="Arial" panose="020B0604020202020204" pitchFamily="34" charset="0"/>
              <a:buChar char="•"/>
            </a:pPr>
            <a:r>
              <a:rPr lang="en-US" dirty="0">
                <a:solidFill>
                  <a:schemeClr val="tx1"/>
                </a:solidFill>
              </a:rPr>
              <a:t>The</a:t>
            </a:r>
            <a:r>
              <a:rPr lang="en-US" baseline="0" dirty="0">
                <a:solidFill>
                  <a:schemeClr val="tx1"/>
                </a:solidFill>
              </a:rPr>
              <a:t> website includes more CFK lessons, activities, parent engagement tools, and other resources.</a:t>
            </a:r>
          </a:p>
          <a:p>
            <a:pPr marL="174708" indent="-174708">
              <a:buFont typeface="Arial" panose="020B0604020202020204" pitchFamily="34" charset="0"/>
              <a:buChar char="•"/>
            </a:pPr>
            <a:r>
              <a:rPr lang="en-US" dirty="0">
                <a:solidFill>
                  <a:schemeClr val="tx1"/>
                </a:solidFill>
              </a:rPr>
              <a:t>When you get home </a:t>
            </a:r>
            <a:r>
              <a:rPr lang="en-US" i="1" dirty="0">
                <a:solidFill>
                  <a:schemeClr val="tx1"/>
                </a:solidFill>
              </a:rPr>
              <a:t>(or now, if appropriate</a:t>
            </a:r>
            <a:r>
              <a:rPr lang="en-US" dirty="0">
                <a:solidFill>
                  <a:schemeClr val="tx1"/>
                </a:solidFill>
              </a:rPr>
              <a:t>)</a:t>
            </a:r>
            <a:r>
              <a:rPr lang="en-US" baseline="0" dirty="0">
                <a:solidFill>
                  <a:schemeClr val="tx1"/>
                </a:solidFill>
              </a:rPr>
              <a:t> go to cavityfreekids.org to register to gain access to the website.</a:t>
            </a:r>
            <a:endParaRPr lang="en-US" dirty="0">
              <a:solidFill>
                <a:schemeClr val="tx1"/>
              </a:solidFill>
            </a:endParaRPr>
          </a:p>
          <a:p>
            <a:pPr lvl="0"/>
            <a:r>
              <a:rPr lang="en-US" dirty="0">
                <a:solidFill>
                  <a:schemeClr val="tx1"/>
                </a:solidFill>
              </a:rPr>
              <a:t> </a:t>
            </a:r>
          </a:p>
          <a:p>
            <a:pPr lvl="0"/>
            <a:r>
              <a:rPr lang="en-US" dirty="0">
                <a:solidFill>
                  <a:schemeClr val="tx1"/>
                </a:solidFill>
              </a:rPr>
              <a:t> </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31</a:t>
            </a:fld>
            <a:endParaRPr lang="en-US" dirty="0"/>
          </a:p>
        </p:txBody>
      </p:sp>
    </p:spTree>
    <p:extLst>
      <p:ext uri="{BB962C8B-B14F-4D97-AF65-F5344CB8AC3E}">
        <p14:creationId xmlns:p14="http://schemas.microsoft.com/office/powerpoint/2010/main" val="2411389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solidFill>
                  <a:schemeClr val="tx1"/>
                </a:solidFill>
              </a:rPr>
              <a:t>Discuss</a:t>
            </a:r>
            <a:r>
              <a:rPr lang="en-US" b="1" i="0" baseline="0" dirty="0">
                <a:solidFill>
                  <a:schemeClr val="tx1"/>
                </a:solidFill>
              </a:rPr>
              <a:t> Using CFK: - Total Section Time: 15 minutes</a:t>
            </a:r>
            <a:endParaRPr lang="en-US" b="1" i="0" dirty="0">
              <a:solidFill>
                <a:schemeClr val="tx1"/>
              </a:solidFill>
            </a:endParaRPr>
          </a:p>
          <a:p>
            <a:pPr lvl="0"/>
            <a:endParaRPr lang="en-US" dirty="0">
              <a:solidFill>
                <a:schemeClr val="tx1"/>
              </a:solidFill>
            </a:endParaRPr>
          </a:p>
          <a:p>
            <a:pPr marL="174708" indent="-174708">
              <a:buFont typeface="Arial" panose="020B0604020202020204" pitchFamily="34" charset="0"/>
              <a:buChar char="•"/>
            </a:pPr>
            <a:r>
              <a:rPr lang="en-US" baseline="0" dirty="0">
                <a:solidFill>
                  <a:schemeClr val="tx1"/>
                </a:solidFill>
              </a:rPr>
              <a:t>As you think about using CFK, you might think in terms of requirements, themes, and/or schedules.</a:t>
            </a:r>
          </a:p>
          <a:p>
            <a:pPr marL="174708" indent="-174708">
              <a:buFont typeface="Arial" panose="020B0604020202020204" pitchFamily="34" charset="0"/>
              <a:buChar char="•"/>
            </a:pPr>
            <a:r>
              <a:rPr lang="en-US" dirty="0">
                <a:solidFill>
                  <a:schemeClr val="tx1"/>
                </a:solidFill>
              </a:rPr>
              <a:t>Any of the Cavity Free Kids activities</a:t>
            </a:r>
            <a:r>
              <a:rPr lang="en-US" baseline="0" dirty="0">
                <a:solidFill>
                  <a:schemeClr val="tx1"/>
                </a:solidFill>
              </a:rPr>
              <a:t> can fulfill your Health requirement.  Many can be used to fulfill your Nutrition requirement.  </a:t>
            </a:r>
            <a:endParaRPr lang="en-US" b="1" baseline="0" dirty="0">
              <a:solidFill>
                <a:schemeClr val="tx1"/>
              </a:solidFill>
            </a:endParaRPr>
          </a:p>
          <a:p>
            <a:pPr lvl="0"/>
            <a:endParaRPr lang="en-US" baseline="0" dirty="0">
              <a:solidFill>
                <a:schemeClr val="tx1"/>
              </a:solidFill>
            </a:endParaRPr>
          </a:p>
          <a:p>
            <a:pPr lvl="0"/>
            <a:r>
              <a:rPr lang="en-US" baseline="0" dirty="0">
                <a:solidFill>
                  <a:schemeClr val="tx1"/>
                </a:solidFill>
              </a:rPr>
              <a:t>Many CFK lessons and activities fit into themes you already address like animals, community helpers, or even transportation -  you could set up a bus to take kids to the dentist.</a:t>
            </a:r>
          </a:p>
          <a:p>
            <a:pPr lvl="0"/>
            <a:endParaRPr lang="en-US" baseline="0" dirty="0">
              <a:solidFill>
                <a:schemeClr val="tx1"/>
              </a:solidFill>
            </a:endParaRPr>
          </a:p>
          <a:p>
            <a:pPr lvl="0"/>
            <a:r>
              <a:rPr lang="en-US" baseline="0" dirty="0">
                <a:solidFill>
                  <a:schemeClr val="tx1"/>
                </a:solidFill>
              </a:rPr>
              <a:t>Please decide how often you will fit oral health activities into your daily, monthly or yearly plans and schedules. </a:t>
            </a:r>
          </a:p>
          <a:p>
            <a:pPr marL="228600" lvl="0" indent="-228600">
              <a:buFont typeface="+mj-lt"/>
              <a:buAutoNum type="arabicPeriod"/>
            </a:pPr>
            <a:r>
              <a:rPr lang="en-US" baseline="0" dirty="0">
                <a:solidFill>
                  <a:schemeClr val="tx1"/>
                </a:solidFill>
              </a:rPr>
              <a:t>Most people we’ve worked with have incorporated CFK into daily routines and practices and taught lessons and/or organized learning centers about once a week; and</a:t>
            </a:r>
          </a:p>
          <a:p>
            <a:pPr marL="228600" lvl="0" indent="-228600">
              <a:buFont typeface="+mj-lt"/>
              <a:buAutoNum type="arabicPeriod"/>
            </a:pPr>
            <a:r>
              <a:rPr lang="en-US" baseline="0" dirty="0">
                <a:solidFill>
                  <a:schemeClr val="tx1"/>
                </a:solidFill>
              </a:rPr>
              <a:t>Shared information with parents (via notes, parent handouts) about once a month. </a:t>
            </a:r>
          </a:p>
          <a:p>
            <a:pPr lvl="0"/>
            <a:endParaRPr lang="en-US" baseline="0" dirty="0">
              <a:solidFill>
                <a:schemeClr val="tx1"/>
              </a:solidFill>
            </a:endParaRPr>
          </a:p>
          <a:p>
            <a:pPr lvl="0"/>
            <a:r>
              <a:rPr lang="en-US" b="1" baseline="0" dirty="0">
                <a:solidFill>
                  <a:schemeClr val="tx1"/>
                </a:solidFill>
              </a:rPr>
              <a:t>Plan Individually or in Pairs: </a:t>
            </a:r>
            <a:r>
              <a:rPr lang="en-US" b="1" dirty="0">
                <a:solidFill>
                  <a:schemeClr val="tx1"/>
                </a:solidFill>
              </a:rPr>
              <a:t>10</a:t>
            </a:r>
            <a:r>
              <a:rPr lang="en-US" b="1" baseline="0" dirty="0">
                <a:solidFill>
                  <a:schemeClr val="tx1"/>
                </a:solidFill>
              </a:rPr>
              <a:t> minutes</a:t>
            </a:r>
            <a:r>
              <a:rPr lang="en-US" baseline="0" dirty="0">
                <a:solidFill>
                  <a:schemeClr val="tx1"/>
                </a:solidFill>
              </a:rPr>
              <a:t> </a:t>
            </a:r>
          </a:p>
          <a:p>
            <a:pPr lvl="0"/>
            <a:endParaRPr lang="en-US" dirty="0">
              <a:solidFill>
                <a:schemeClr val="tx1"/>
              </a:solidFill>
            </a:endParaRPr>
          </a:p>
          <a:p>
            <a:pPr lvl="0"/>
            <a:r>
              <a:rPr lang="en-US" dirty="0">
                <a:solidFill>
                  <a:schemeClr val="tx1"/>
                </a:solidFill>
              </a:rPr>
              <a:t>We would like you to work with your partner again to do some planning (</a:t>
            </a:r>
            <a:r>
              <a:rPr lang="en-US" i="1" dirty="0">
                <a:solidFill>
                  <a:schemeClr val="tx1"/>
                </a:solidFill>
              </a:rPr>
              <a:t>change partners so working</a:t>
            </a:r>
            <a:r>
              <a:rPr lang="en-US" i="1" baseline="0" dirty="0">
                <a:solidFill>
                  <a:schemeClr val="tx1"/>
                </a:solidFill>
              </a:rPr>
              <a:t> teams are together)</a:t>
            </a:r>
            <a:r>
              <a:rPr lang="en-US" i="1" dirty="0">
                <a:solidFill>
                  <a:schemeClr val="tx1"/>
                </a:solidFill>
              </a:rPr>
              <a:t>. </a:t>
            </a:r>
            <a:r>
              <a:rPr lang="en-US" dirty="0">
                <a:solidFill>
                  <a:schemeClr val="tx1"/>
                </a:solidFill>
              </a:rPr>
              <a:t>Look through your book or use your sticky notes and decide how you will use Cavity Free Kids in your classroom. You will have 5 minutes to plan and then report back.</a:t>
            </a:r>
          </a:p>
          <a:p>
            <a:pPr lvl="0"/>
            <a:r>
              <a:rPr lang="en-US" dirty="0">
                <a:solidFill>
                  <a:schemeClr val="tx1"/>
                </a:solidFill>
              </a:rPr>
              <a:t>Here is  your assignment:</a:t>
            </a:r>
          </a:p>
          <a:p>
            <a:pPr marL="232943" indent="-232943">
              <a:buAutoNum type="arabicPeriod"/>
            </a:pPr>
            <a:r>
              <a:rPr lang="en-US" baseline="0" dirty="0">
                <a:solidFill>
                  <a:schemeClr val="tx1"/>
                </a:solidFill>
              </a:rPr>
              <a:t>Think about 2 themes you use in the classroom where you will incorporate oral health.</a:t>
            </a:r>
          </a:p>
          <a:p>
            <a:pPr marL="232943" indent="-232943">
              <a:buAutoNum type="arabicPeriod"/>
            </a:pPr>
            <a:r>
              <a:rPr lang="en-US" i="0" baseline="0" dirty="0">
                <a:solidFill>
                  <a:schemeClr val="tx1"/>
                </a:solidFill>
              </a:rPr>
              <a:t>Decide how often you will </a:t>
            </a:r>
            <a:r>
              <a:rPr lang="en-US" baseline="0" dirty="0">
                <a:solidFill>
                  <a:schemeClr val="tx1"/>
                </a:solidFill>
              </a:rPr>
              <a:t>use CFK activities.</a:t>
            </a:r>
          </a:p>
          <a:p>
            <a:pPr marL="232943" indent="-232943">
              <a:buAutoNum type="arabicPeriod"/>
            </a:pPr>
            <a:r>
              <a:rPr lang="en-US" baseline="0" dirty="0">
                <a:solidFill>
                  <a:schemeClr val="tx1"/>
                </a:solidFill>
              </a:rPr>
              <a:t>Plan one CFK Day:  Choose one circle time you will teach.  Choose 2 learning center activities that you will set up in your classroom.</a:t>
            </a:r>
          </a:p>
          <a:p>
            <a:pPr lvl="0"/>
            <a:r>
              <a:rPr lang="en-US" i="1" dirty="0">
                <a:solidFill>
                  <a:schemeClr val="tx1"/>
                </a:solidFill>
              </a:rPr>
              <a:t>(Return</a:t>
            </a:r>
            <a:r>
              <a:rPr lang="en-US" i="1" baseline="0" dirty="0">
                <a:solidFill>
                  <a:schemeClr val="tx1"/>
                </a:solidFill>
              </a:rPr>
              <a:t> and share) 5</a:t>
            </a:r>
            <a:r>
              <a:rPr lang="en-US" i="1" dirty="0">
                <a:solidFill>
                  <a:schemeClr val="tx1"/>
                </a:solidFill>
              </a:rPr>
              <a:t> minutes</a:t>
            </a: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32</a:t>
            </a:fld>
            <a:endParaRPr lang="en-US" dirty="0"/>
          </a:p>
        </p:txBody>
      </p:sp>
    </p:spTree>
    <p:extLst>
      <p:ext uri="{BB962C8B-B14F-4D97-AF65-F5344CB8AC3E}">
        <p14:creationId xmlns:p14="http://schemas.microsoft.com/office/powerpoint/2010/main" val="2350832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baseline="0" dirty="0">
                <a:solidFill>
                  <a:schemeClr val="tx1"/>
                </a:solidFill>
              </a:rPr>
              <a:t>Administer Quiz: 5 minutes</a:t>
            </a:r>
          </a:p>
          <a:p>
            <a:pPr lvl="0"/>
            <a:r>
              <a:rPr lang="en-US" baseline="0" dirty="0">
                <a:solidFill>
                  <a:schemeClr val="tx1"/>
                </a:solidFill>
              </a:rPr>
              <a:t>Let’s take a short quiz to check our oral health knowledge.  </a:t>
            </a:r>
          </a:p>
          <a:p>
            <a:pPr lvl="0"/>
            <a:r>
              <a:rPr lang="en-US" baseline="0" dirty="0">
                <a:solidFill>
                  <a:schemeClr val="tx1"/>
                </a:solidFill>
              </a:rPr>
              <a:t>Raise your hand if you know the answer (</a:t>
            </a:r>
            <a:r>
              <a:rPr lang="en-US" i="1" baseline="0" dirty="0">
                <a:solidFill>
                  <a:schemeClr val="tx1"/>
                </a:solidFill>
              </a:rPr>
              <a:t>Call on people randomly—ask for SHORT answers</a:t>
            </a:r>
            <a:r>
              <a:rPr lang="en-US" baseline="0" dirty="0">
                <a:solidFill>
                  <a:schemeClr val="tx1"/>
                </a:solidFill>
              </a:rPr>
              <a:t>):</a:t>
            </a:r>
          </a:p>
          <a:p>
            <a:pPr lvl="0"/>
            <a:endParaRPr lang="en-US" baseline="0" dirty="0">
              <a:solidFill>
                <a:schemeClr val="tx1"/>
              </a:solidFill>
            </a:endParaRPr>
          </a:p>
          <a:p>
            <a:pPr lvl="0"/>
            <a:r>
              <a:rPr lang="en-US" baseline="0" dirty="0">
                <a:solidFill>
                  <a:schemeClr val="tx1"/>
                </a:solidFill>
              </a:rPr>
              <a:t>Name one tooth healthy drink. (water)</a:t>
            </a:r>
          </a:p>
          <a:p>
            <a:pPr lvl="0"/>
            <a:r>
              <a:rPr lang="en-US" baseline="0" dirty="0">
                <a:solidFill>
                  <a:schemeClr val="tx1"/>
                </a:solidFill>
              </a:rPr>
              <a:t>Which types of foods are tooth healthy?  (protein, fruits, vegetables) Tooth unhealthy? (sugars, carbohydrates) </a:t>
            </a:r>
          </a:p>
          <a:p>
            <a:pPr lvl="0"/>
            <a:r>
              <a:rPr lang="en-US" dirty="0">
                <a:solidFill>
                  <a:schemeClr val="tx1"/>
                </a:solidFill>
              </a:rPr>
              <a:t>Name one way you can incorporate CFK into snack time.</a:t>
            </a:r>
            <a:endParaRPr lang="en-US" baseline="0" dirty="0">
              <a:solidFill>
                <a:schemeClr val="tx1"/>
              </a:solidFill>
            </a:endParaRPr>
          </a:p>
          <a:p>
            <a:r>
              <a:rPr lang="en-US" dirty="0">
                <a:solidFill>
                  <a:schemeClr val="tx1"/>
                </a:solidFill>
              </a:rPr>
              <a:t>What is one way you can communicate to parents the importance of oral health? (send home art, handouts, meetings)</a:t>
            </a:r>
          </a:p>
          <a:p>
            <a:r>
              <a:rPr lang="en-US" dirty="0">
                <a:solidFill>
                  <a:schemeClr val="tx1"/>
                </a:solidFill>
              </a:rPr>
              <a:t>What are some ways to make brushing more fun? (songs, timers)</a:t>
            </a:r>
          </a:p>
          <a:p>
            <a:r>
              <a:rPr lang="en-US" dirty="0">
                <a:solidFill>
                  <a:schemeClr val="tx1"/>
                </a:solidFill>
              </a:rPr>
              <a:t>Which is better for teeth: 100% apple juice or an apple? (apple) </a:t>
            </a:r>
          </a:p>
          <a:p>
            <a:r>
              <a:rPr lang="en-US" dirty="0">
                <a:solidFill>
                  <a:schemeClr val="tx1"/>
                </a:solidFill>
              </a:rPr>
              <a:t>Where can you find more CFK activities &amp; information? (website)</a:t>
            </a:r>
          </a:p>
          <a:p>
            <a:r>
              <a:rPr lang="en-US" dirty="0">
                <a:solidFill>
                  <a:schemeClr val="tx1"/>
                </a:solidFill>
              </a:rPr>
              <a:t>Bonus: How many teaspoons in 16 grams of sugar? (16 divided by 4 = 4)</a:t>
            </a:r>
          </a:p>
          <a:p>
            <a:endParaRPr lang="en-US" dirty="0">
              <a:solidFill>
                <a:schemeClr val="tx1"/>
              </a:solidFill>
            </a:endParaRPr>
          </a:p>
          <a:p>
            <a:r>
              <a:rPr lang="en-US" b="1" dirty="0">
                <a:solidFill>
                  <a:schemeClr val="tx1"/>
                </a:solidFill>
              </a:rPr>
              <a:t>Close and Distribute Surveys: </a:t>
            </a:r>
            <a:r>
              <a:rPr lang="en-US" dirty="0">
                <a:solidFill>
                  <a:schemeClr val="tx1"/>
                </a:solidFill>
              </a:rPr>
              <a:t> </a:t>
            </a:r>
          </a:p>
          <a:p>
            <a:pPr lvl="0"/>
            <a:r>
              <a:rPr lang="en-US" dirty="0">
                <a:solidFill>
                  <a:schemeClr val="tx1"/>
                </a:solidFill>
              </a:rPr>
              <a:t>You are now ready</a:t>
            </a:r>
            <a:r>
              <a:rPr lang="en-US" baseline="0" dirty="0">
                <a:solidFill>
                  <a:schemeClr val="tx1"/>
                </a:solidFill>
              </a:rPr>
              <a:t> to </a:t>
            </a:r>
            <a:r>
              <a:rPr lang="en-US" dirty="0">
                <a:solidFill>
                  <a:schemeClr val="tx1"/>
                </a:solidFill>
              </a:rPr>
              <a:t>become Cavity Free Kids Champions</a:t>
            </a:r>
            <a:r>
              <a:rPr lang="en-US" baseline="0" dirty="0">
                <a:solidFill>
                  <a:schemeClr val="tx1"/>
                </a:solidFill>
              </a:rPr>
              <a:t> and to change the oral health of the families you serve.</a:t>
            </a:r>
            <a:endParaRPr lang="en-US" dirty="0">
              <a:solidFill>
                <a:schemeClr val="tx1"/>
              </a:solidFill>
            </a:endParaRPr>
          </a:p>
          <a:p>
            <a:pPr lvl="0"/>
            <a:r>
              <a:rPr lang="en-US" dirty="0">
                <a:solidFill>
                  <a:schemeClr val="tx1"/>
                </a:solidFill>
              </a:rPr>
              <a:t>Thank you for coming and participating.  Any questions…comments?</a:t>
            </a:r>
          </a:p>
          <a:p>
            <a:pPr lvl="0"/>
            <a:r>
              <a:rPr lang="en-US" dirty="0">
                <a:solidFill>
                  <a:schemeClr val="tx1"/>
                </a:solidFill>
              </a:rPr>
              <a:t>Feedback forms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33</a:t>
            </a:fld>
            <a:endParaRPr lang="en-US" dirty="0"/>
          </a:p>
        </p:txBody>
      </p:sp>
    </p:spTree>
    <p:extLst>
      <p:ext uri="{BB962C8B-B14F-4D97-AF65-F5344CB8AC3E}">
        <p14:creationId xmlns:p14="http://schemas.microsoft.com/office/powerpoint/2010/main" val="226813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Facilitate Icebreaker:</a:t>
            </a:r>
            <a:r>
              <a:rPr lang="en-US" b="1" i="1" dirty="0">
                <a:solidFill>
                  <a:schemeClr val="tx1"/>
                </a:solidFill>
              </a:rPr>
              <a:t> </a:t>
            </a:r>
            <a:r>
              <a:rPr lang="en-US" b="1" i="0" dirty="0">
                <a:solidFill>
                  <a:schemeClr val="tx1"/>
                </a:solidFill>
              </a:rPr>
              <a:t>5 minutes</a:t>
            </a:r>
          </a:p>
          <a:p>
            <a:endParaRPr lang="en-US" b="1" i="1" dirty="0">
              <a:solidFill>
                <a:schemeClr val="tx1"/>
              </a:solidFill>
            </a:endParaRPr>
          </a:p>
          <a:p>
            <a:r>
              <a:rPr lang="en-US" b="1" i="1" dirty="0">
                <a:solidFill>
                  <a:schemeClr val="tx1"/>
                </a:solidFill>
              </a:rPr>
              <a:t>Lead Stand Up Sit Down Activity OR Choose Your Own Icebreaker</a:t>
            </a:r>
          </a:p>
          <a:p>
            <a:pPr defTabSz="931774">
              <a:defRPr/>
            </a:pPr>
            <a:r>
              <a:rPr lang="en-US" dirty="0">
                <a:solidFill>
                  <a:schemeClr val="tx1"/>
                </a:solidFill>
              </a:rPr>
              <a:t>Let's look at the real children behind the statistics.  Stand up to show the oral health issues you have seen in the children you have worked with. </a:t>
            </a:r>
          </a:p>
          <a:p>
            <a:endParaRPr lang="en-US" b="1" dirty="0">
              <a:solidFill>
                <a:schemeClr val="tx1"/>
              </a:solidFill>
            </a:endParaRPr>
          </a:p>
          <a:p>
            <a:r>
              <a:rPr lang="en-US" b="1" dirty="0">
                <a:solidFill>
                  <a:schemeClr val="tx1"/>
                </a:solidFill>
              </a:rPr>
              <a:t>Stand up if you: </a:t>
            </a:r>
          </a:p>
          <a:p>
            <a:r>
              <a:rPr lang="en-US" dirty="0">
                <a:solidFill>
                  <a:schemeClr val="tx1"/>
                </a:solidFill>
              </a:rPr>
              <a:t>Have seen children with cavities</a:t>
            </a:r>
          </a:p>
          <a:p>
            <a:r>
              <a:rPr lang="en-US" dirty="0">
                <a:solidFill>
                  <a:schemeClr val="tx1"/>
                </a:solidFill>
              </a:rPr>
              <a:t>Have seen the results of baby bottle tooth decay</a:t>
            </a:r>
          </a:p>
          <a:p>
            <a:r>
              <a:rPr lang="en-US" dirty="0">
                <a:solidFill>
                  <a:schemeClr val="tx1"/>
                </a:solidFill>
              </a:rPr>
              <a:t>Have seen children who have lost teeth too early and  wondered why</a:t>
            </a:r>
          </a:p>
          <a:p>
            <a:r>
              <a:rPr lang="en-US" b="0" dirty="0">
                <a:solidFill>
                  <a:schemeClr val="tx1"/>
                </a:solidFill>
              </a:rPr>
              <a:t>Have seen children with many caps or crowns</a:t>
            </a:r>
          </a:p>
          <a:p>
            <a:r>
              <a:rPr lang="en-US" b="0" dirty="0">
                <a:solidFill>
                  <a:schemeClr val="tx1"/>
                </a:solidFill>
              </a:rPr>
              <a:t>Have heard kids describing tooth pain</a:t>
            </a:r>
          </a:p>
          <a:p>
            <a:r>
              <a:rPr lang="en-US" b="0" dirty="0">
                <a:solidFill>
                  <a:schemeClr val="tx1"/>
                </a:solidFill>
              </a:rPr>
              <a:t>Know of children who have had dental treatment under anesthesia</a:t>
            </a:r>
          </a:p>
          <a:p>
            <a:r>
              <a:rPr lang="en-US" b="0" dirty="0">
                <a:solidFill>
                  <a:schemeClr val="tx1"/>
                </a:solidFill>
              </a:rPr>
              <a:t>Have heard parents say "They are just baby teeth"</a:t>
            </a:r>
          </a:p>
          <a:p>
            <a:r>
              <a:rPr lang="en-US" b="0" dirty="0">
                <a:solidFill>
                  <a:schemeClr val="tx1"/>
                </a:solidFill>
              </a:rPr>
              <a:t>Know families who avoid taking their child to the dentist or do not follow up with treatment </a:t>
            </a:r>
          </a:p>
          <a:p>
            <a:r>
              <a:rPr lang="en-US" b="0" dirty="0">
                <a:solidFill>
                  <a:schemeClr val="tx1"/>
                </a:solidFill>
              </a:rPr>
              <a:t>Wish NONE of the kids in your classroom had to suffer from tooth decay.</a:t>
            </a:r>
          </a:p>
          <a:p>
            <a:pPr lvl="0"/>
            <a:r>
              <a:rPr lang="en-US" b="0" i="1" strike="noStrike" baseline="0" dirty="0">
                <a:solidFill>
                  <a:schemeClr val="tx1"/>
                </a:solidFill>
              </a:rPr>
              <a:t>(Continue)</a:t>
            </a:r>
          </a:p>
          <a:p>
            <a:pPr lvl="0"/>
            <a:r>
              <a:rPr lang="en-US" b="0" strike="noStrike" dirty="0">
                <a:solidFill>
                  <a:schemeClr val="tx1"/>
                </a:solidFill>
              </a:rPr>
              <a:t>You have described why</a:t>
            </a:r>
            <a:r>
              <a:rPr lang="en-US" b="0" strike="noStrike" baseline="0" dirty="0">
                <a:solidFill>
                  <a:schemeClr val="tx1"/>
                </a:solidFill>
              </a:rPr>
              <a:t> oral health education is so important.  </a:t>
            </a:r>
            <a:endParaRPr lang="en-US" b="0" strike="noStrike" dirty="0">
              <a:solidFill>
                <a:schemeClr val="tx1"/>
              </a:solidFill>
            </a:endParaRPr>
          </a:p>
          <a:p>
            <a:pPr lvl="0"/>
            <a:r>
              <a:rPr lang="en-US" b="0" dirty="0">
                <a:solidFill>
                  <a:schemeClr val="tx1"/>
                </a:solidFill>
              </a:rPr>
              <a:t>The good news is, tooth decay is almost 100% preventable.</a:t>
            </a:r>
          </a:p>
          <a:p>
            <a:pPr lvl="0"/>
            <a:r>
              <a:rPr lang="en-US" b="0" dirty="0">
                <a:solidFill>
                  <a:schemeClr val="tx1"/>
                </a:solidFill>
              </a:rPr>
              <a:t>It is much more efficient, cost effective, and healthy to PREVENT oral health problems than it is to treat them.  And prevention starts with education. Cavity Free Kids is </a:t>
            </a:r>
            <a:r>
              <a:rPr lang="en-US" b="0" u="sng" dirty="0">
                <a:solidFill>
                  <a:schemeClr val="tx1"/>
                </a:solidFill>
              </a:rPr>
              <a:t>your</a:t>
            </a:r>
            <a:r>
              <a:rPr lang="en-US" b="0" dirty="0">
                <a:solidFill>
                  <a:schemeClr val="tx1"/>
                </a:solidFill>
              </a:rPr>
              <a:t> resource  </a:t>
            </a:r>
          </a:p>
          <a:p>
            <a:pPr lvl="0"/>
            <a:r>
              <a:rPr lang="en-US" b="0" dirty="0">
                <a:solidFill>
                  <a:schemeClr val="tx1"/>
                </a:solidFill>
              </a:rPr>
              <a:t>to teach children, their families, and their caregivers what they can do to keep their teeth healthy.</a:t>
            </a:r>
          </a:p>
          <a:p>
            <a:pPr lvl="0"/>
            <a:endParaRPr lang="en-US" b="0" dirty="0">
              <a:solidFill>
                <a:schemeClr val="tx1"/>
              </a:solidFill>
            </a:endParaRPr>
          </a:p>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4</a:t>
            </a:fld>
            <a:endParaRPr lang="en-US" dirty="0"/>
          </a:p>
        </p:txBody>
      </p:sp>
    </p:spTree>
    <p:extLst>
      <p:ext uri="{BB962C8B-B14F-4D97-AF65-F5344CB8AC3E}">
        <p14:creationId xmlns:p14="http://schemas.microsoft.com/office/powerpoint/2010/main" val="197066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Share What’s Included in CFK:</a:t>
            </a:r>
          </a:p>
          <a:p>
            <a:pPr lvl="0"/>
            <a:r>
              <a:rPr lang="en-US" dirty="0">
                <a:solidFill>
                  <a:schemeClr val="tx1"/>
                </a:solidFill>
              </a:rPr>
              <a:t>Between this training,  this booklet </a:t>
            </a:r>
            <a:r>
              <a:rPr lang="en-US" i="1" dirty="0">
                <a:solidFill>
                  <a:schemeClr val="tx1"/>
                </a:solidFill>
              </a:rPr>
              <a:t>(hold up</a:t>
            </a:r>
            <a:r>
              <a:rPr lang="en-US" dirty="0">
                <a:solidFill>
                  <a:schemeClr val="tx1"/>
                </a:solidFill>
              </a:rPr>
              <a:t>) and the contents of the CFK website you will have everything you need to get started right away.  </a:t>
            </a:r>
          </a:p>
          <a:p>
            <a:pPr lvl="0"/>
            <a:endParaRPr lang="en-US" dirty="0">
              <a:solidFill>
                <a:schemeClr val="tx1"/>
              </a:solidFill>
            </a:endParaRPr>
          </a:p>
          <a:p>
            <a:pPr lvl="0">
              <a:buSzPct val="100000"/>
              <a:buFont typeface="Arial" pitchFamily="34"/>
              <a:buChar char="•"/>
            </a:pPr>
            <a:r>
              <a:rPr lang="en-US" dirty="0">
                <a:solidFill>
                  <a:schemeClr val="tx1"/>
                </a:solidFill>
              </a:rPr>
              <a:t> For preschool children there are lessons that include stories, songs and hands on activities that can be adapted to fit your classroom.</a:t>
            </a:r>
          </a:p>
          <a:p>
            <a:pPr lvl="0">
              <a:buSzPct val="100000"/>
              <a:buFont typeface="Arial" pitchFamily="34"/>
              <a:buChar char="•"/>
            </a:pPr>
            <a:endParaRPr lang="en-US" dirty="0">
              <a:solidFill>
                <a:schemeClr val="tx1"/>
              </a:solidFill>
            </a:endParaRPr>
          </a:p>
          <a:p>
            <a:pPr lvl="0">
              <a:buSzPct val="100000"/>
              <a:buFont typeface="Arial" pitchFamily="34"/>
              <a:buChar char="•"/>
            </a:pPr>
            <a:r>
              <a:rPr lang="en-US" dirty="0">
                <a:solidFill>
                  <a:schemeClr val="tx1"/>
                </a:solidFill>
              </a:rPr>
              <a:t> For infants and toddlers there are ways to begin oral health practices and to engage little ones with songs and activities</a:t>
            </a:r>
          </a:p>
          <a:p>
            <a:pPr lvl="0">
              <a:buSzPct val="100000"/>
              <a:buFont typeface="Arial" pitchFamily="34"/>
              <a:buChar char="•"/>
            </a:pPr>
            <a:endParaRPr lang="en-US" dirty="0">
              <a:solidFill>
                <a:schemeClr val="tx1"/>
              </a:solidFill>
            </a:endParaRPr>
          </a:p>
          <a:p>
            <a:pPr lvl="0">
              <a:buSzPct val="100000"/>
              <a:buFont typeface="Arial" pitchFamily="34"/>
              <a:buChar char="•"/>
            </a:pPr>
            <a:r>
              <a:rPr lang="en-US" dirty="0">
                <a:solidFill>
                  <a:schemeClr val="tx1"/>
                </a:solidFill>
              </a:rPr>
              <a:t> For parents there are resources that encourage them to practice good oral health habits at home and help connect them to dental care. </a:t>
            </a:r>
          </a:p>
          <a:p>
            <a:pPr lvl="0">
              <a:buSzPct val="100000"/>
              <a:buFont typeface="Arial" pitchFamily="34"/>
              <a:buChar char="•"/>
            </a:pPr>
            <a:endParaRPr lang="en-US" dirty="0">
              <a:solidFill>
                <a:schemeClr val="tx1"/>
              </a:solidFill>
            </a:endParaRPr>
          </a:p>
          <a:p>
            <a:pPr lvl="0">
              <a:buSzPct val="100000"/>
              <a:buFont typeface="Arial" pitchFamily="34"/>
              <a:buNone/>
            </a:pPr>
            <a:r>
              <a:rPr lang="en-US" b="1" dirty="0">
                <a:solidFill>
                  <a:schemeClr val="tx1"/>
                </a:solidFill>
              </a:rPr>
              <a:t>Share CFK Website</a:t>
            </a:r>
            <a:r>
              <a:rPr lang="en-US" b="1" baseline="0" dirty="0">
                <a:solidFill>
                  <a:schemeClr val="tx1"/>
                </a:solidFill>
              </a:rPr>
              <a:t> Information: </a:t>
            </a:r>
          </a:p>
          <a:p>
            <a:pPr lvl="0">
              <a:buSzPct val="100000"/>
              <a:buFont typeface="Arial" pitchFamily="34"/>
              <a:buNone/>
            </a:pPr>
            <a:r>
              <a:rPr lang="en-US" dirty="0">
                <a:solidFill>
                  <a:schemeClr val="tx1"/>
                </a:solidFill>
              </a:rPr>
              <a:t>You can find the entire curriculum on the website  - cavityfreekids.org - plus more lessons, activities, and parent engagement resources.  By registering and using the website, you can keep Cavity Free Kids alive in your classrooms long after this training.</a:t>
            </a:r>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5</a:t>
            </a:fld>
            <a:endParaRPr lang="en-US" dirty="0"/>
          </a:p>
        </p:txBody>
      </p:sp>
    </p:spTree>
    <p:extLst>
      <p:ext uri="{BB962C8B-B14F-4D97-AF65-F5344CB8AC3E}">
        <p14:creationId xmlns:p14="http://schemas.microsoft.com/office/powerpoint/2010/main" val="326310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baseline="0" dirty="0"/>
              <a:t>Show how CFK is Organized:</a:t>
            </a:r>
          </a:p>
          <a:p>
            <a:pPr lvl="0"/>
            <a:endParaRPr lang="en-US" sz="1200" baseline="0" dirty="0"/>
          </a:p>
          <a:p>
            <a:pPr lvl="0"/>
            <a:r>
              <a:rPr lang="en-US" sz="1200" baseline="0" dirty="0"/>
              <a:t>CFK includes fun and easy lessons and activities you can adapt to fit your teaching style.</a:t>
            </a:r>
            <a:endParaRPr lang="en-US" sz="1200" dirty="0"/>
          </a:p>
          <a:p>
            <a:pPr lvl="0"/>
            <a:r>
              <a:rPr lang="en-US" sz="1200" dirty="0"/>
              <a:t>The oral health science is</a:t>
            </a:r>
            <a:r>
              <a:rPr lang="en-US" sz="1200" baseline="0" dirty="0"/>
              <a:t> organized into</a:t>
            </a:r>
            <a:r>
              <a:rPr lang="en-US" sz="1200" dirty="0"/>
              <a:t> 5 </a:t>
            </a:r>
            <a:r>
              <a:rPr lang="en-US" sz="1200" u="sng" dirty="0"/>
              <a:t>Basics </a:t>
            </a:r>
            <a:r>
              <a:rPr lang="en-US" sz="1200" dirty="0">
                <a:solidFill>
                  <a:srgbClr val="FF0000"/>
                </a:solidFill>
              </a:rPr>
              <a:t>of </a:t>
            </a:r>
            <a:r>
              <a:rPr lang="en-US" sz="1200" dirty="0"/>
              <a:t>oral health.   All</a:t>
            </a:r>
            <a:r>
              <a:rPr lang="en-US" sz="1200" baseline="0" dirty="0"/>
              <a:t> of the lessons, activities, and parent resources are organized </a:t>
            </a:r>
            <a:r>
              <a:rPr lang="en-US" sz="1200" dirty="0"/>
              <a:t>around these  5 </a:t>
            </a:r>
            <a:r>
              <a:rPr lang="en-US" sz="1200" dirty="0">
                <a:solidFill>
                  <a:srgbClr val="FF0000"/>
                </a:solidFill>
              </a:rPr>
              <a:t>B</a:t>
            </a:r>
            <a:r>
              <a:rPr lang="en-US" sz="1200" dirty="0"/>
              <a:t>asics;</a:t>
            </a:r>
            <a:r>
              <a:rPr lang="en-US" sz="1200" baseline="0" dirty="0"/>
              <a:t> the </a:t>
            </a:r>
            <a:r>
              <a:rPr lang="en-US" sz="1200" baseline="0" dirty="0">
                <a:solidFill>
                  <a:srgbClr val="FF0000"/>
                </a:solidFill>
              </a:rPr>
              <a:t>B</a:t>
            </a:r>
            <a:r>
              <a:rPr lang="en-US" sz="1200" baseline="0" dirty="0"/>
              <a:t>asics are similar to</a:t>
            </a:r>
            <a:r>
              <a:rPr lang="en-US" sz="1200" dirty="0"/>
              <a:t> units or sections.  </a:t>
            </a:r>
          </a:p>
          <a:p>
            <a:pPr lvl="0"/>
            <a:endParaRPr lang="en-US" sz="1200" dirty="0"/>
          </a:p>
          <a:p>
            <a:pPr lvl="0"/>
            <a:r>
              <a:rPr lang="en-US" dirty="0"/>
              <a:t>Show</a:t>
            </a:r>
            <a:r>
              <a:rPr lang="en-US" baseline="0" dirty="0"/>
              <a:t> how the CFK curriculum is organized:</a:t>
            </a:r>
          </a:p>
          <a:p>
            <a:pPr lvl="0"/>
            <a:endParaRPr lang="en-US" dirty="0"/>
          </a:p>
          <a:p>
            <a:pPr lvl="0"/>
            <a:r>
              <a:rPr lang="en-US" dirty="0"/>
              <a:t>Turn</a:t>
            </a:r>
            <a:r>
              <a:rPr lang="en-US" baseline="0" dirty="0"/>
              <a:t> to </a:t>
            </a:r>
            <a:r>
              <a:rPr lang="en-US" dirty="0"/>
              <a:t>Basic #1 – Baby Teeth are</a:t>
            </a:r>
            <a:r>
              <a:rPr lang="en-US" baseline="0" dirty="0"/>
              <a:t> Important -</a:t>
            </a:r>
            <a:r>
              <a:rPr lang="en-US" dirty="0"/>
              <a:t> </a:t>
            </a:r>
            <a:r>
              <a:rPr lang="en-US" dirty="0">
                <a:solidFill>
                  <a:schemeClr val="tx1"/>
                </a:solidFill>
              </a:rPr>
              <a:t>on page 13 - </a:t>
            </a:r>
            <a:r>
              <a:rPr lang="en-US" dirty="0"/>
              <a:t>to see what is included in each section.</a:t>
            </a:r>
            <a:r>
              <a:rPr lang="en-US" baseline="0" dirty="0"/>
              <a:t> </a:t>
            </a:r>
            <a:r>
              <a:rPr lang="en-US" dirty="0"/>
              <a:t>{</a:t>
            </a:r>
            <a:r>
              <a:rPr lang="en-US" i="1" dirty="0">
                <a:solidFill>
                  <a:srgbClr val="FF0000"/>
                </a:solidFill>
              </a:rPr>
              <a:t>point out the headings quickly} </a:t>
            </a:r>
          </a:p>
          <a:p>
            <a:pPr marL="171450" lvl="0" indent="-171450">
              <a:buFont typeface="Arial" panose="020B0604020202020204" pitchFamily="34" charset="0"/>
              <a:buChar char="•"/>
            </a:pPr>
            <a:r>
              <a:rPr lang="en-US" dirty="0"/>
              <a:t>Big Bites—these are big pieces of oral health information for your reference</a:t>
            </a:r>
          </a:p>
          <a:p>
            <a:pPr marL="171450" lvl="0" indent="-171450">
              <a:buFont typeface="Arial" panose="020B0604020202020204" pitchFamily="34" charset="0"/>
              <a:buChar char="•"/>
            </a:pPr>
            <a:r>
              <a:rPr lang="en-US" dirty="0"/>
              <a:t>Turn to page 14 CFK for Infants &amp; Toddlers-messages and activities to do with little ones </a:t>
            </a:r>
          </a:p>
          <a:p>
            <a:pPr marL="171450" lvl="0" indent="-171450">
              <a:buFont typeface="Arial" panose="020B0604020202020204" pitchFamily="34" charset="0"/>
              <a:buChar char="•"/>
            </a:pPr>
            <a:r>
              <a:rPr lang="en-US" dirty="0"/>
              <a:t>Page 15 CFK Throughout the Day—idea</a:t>
            </a:r>
            <a:r>
              <a:rPr lang="en-US" baseline="0" dirty="0"/>
              <a:t>s of </a:t>
            </a:r>
            <a:r>
              <a:rPr lang="en-US" dirty="0"/>
              <a:t>ways to infuse your day with oral health messages  </a:t>
            </a:r>
            <a:r>
              <a:rPr lang="en-US" i="1" dirty="0"/>
              <a:t>(pause briefly</a:t>
            </a:r>
            <a:r>
              <a:rPr lang="en-US" i="1" baseline="0" dirty="0"/>
              <a:t> to allow time to look at headings)</a:t>
            </a:r>
            <a:endParaRPr lang="en-US" i="1" dirty="0"/>
          </a:p>
          <a:p>
            <a:pPr marL="171450" lvl="0" indent="-171450">
              <a:buFont typeface="Arial" panose="020B0604020202020204" pitchFamily="34" charset="0"/>
              <a:buChar char="•"/>
            </a:pPr>
            <a:r>
              <a:rPr lang="en-US" dirty="0"/>
              <a:t>Page 16 Circle Time Introductory Lesson—to introduce the topic to the group</a:t>
            </a:r>
          </a:p>
          <a:p>
            <a:pPr marL="171450" lvl="0" indent="-171450">
              <a:buFont typeface="Arial" panose="020B0604020202020204" pitchFamily="34" charset="0"/>
              <a:buChar char="•"/>
            </a:pPr>
            <a:r>
              <a:rPr lang="en-US" dirty="0"/>
              <a:t>More Circle Time lessons—each section may have a different number of lessons for you.  These go from page 17 to 22.</a:t>
            </a:r>
          </a:p>
          <a:p>
            <a:pPr marL="171450" lvl="0" indent="-171450">
              <a:buFont typeface="Arial" panose="020B0604020202020204" pitchFamily="34" charset="0"/>
              <a:buChar char="•"/>
            </a:pPr>
            <a:r>
              <a:rPr lang="en-US" dirty="0"/>
              <a:t>Page 23 -27</a:t>
            </a:r>
            <a:r>
              <a:rPr lang="en-US" baseline="0" dirty="0"/>
              <a:t> </a:t>
            </a:r>
            <a:r>
              <a:rPr lang="en-US" dirty="0"/>
              <a:t>Learning Centers—activities to put out in the classroom to reinforce the group lesson</a:t>
            </a:r>
          </a:p>
          <a:p>
            <a:pPr marL="171450" lvl="0" indent="-171450">
              <a:buFont typeface="Arial" panose="020B0604020202020204" pitchFamily="34" charset="0"/>
              <a:buChar char="•"/>
            </a:pPr>
            <a:r>
              <a:rPr lang="en-US" dirty="0"/>
              <a:t>Beginning on</a:t>
            </a:r>
            <a:r>
              <a:rPr lang="en-US" baseline="0" dirty="0"/>
              <a:t> Page 28 </a:t>
            </a:r>
            <a:r>
              <a:rPr lang="en-US" dirty="0"/>
              <a:t>Parent Practice Handouts---to send the message home</a:t>
            </a:r>
          </a:p>
          <a:p>
            <a:pPr lvl="0"/>
            <a:r>
              <a:rPr lang="en-US" b="1" dirty="0"/>
              <a:t>Every section is laid out the same. </a:t>
            </a:r>
          </a:p>
          <a:p>
            <a:pPr lvl="0"/>
            <a:r>
              <a:rPr lang="en-US" dirty="0"/>
              <a:t> </a:t>
            </a:r>
          </a:p>
          <a:p>
            <a:pPr lvl="0"/>
            <a:endParaRPr lang="en-US" dirty="0"/>
          </a:p>
          <a:p>
            <a:pPr lvl="0"/>
            <a:endParaRPr lang="en-US" dirty="0"/>
          </a:p>
          <a:p>
            <a:pPr lvl="0"/>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6</a:t>
            </a:fld>
            <a:endParaRPr lang="en-US" dirty="0"/>
          </a:p>
        </p:txBody>
      </p:sp>
    </p:spTree>
    <p:extLst>
      <p:ext uri="{BB962C8B-B14F-4D97-AF65-F5344CB8AC3E}">
        <p14:creationId xmlns:p14="http://schemas.microsoft.com/office/powerpoint/2010/main" val="108425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Use Sticky Notes to Identify Parts of CFK You’ll Use</a:t>
            </a:r>
          </a:p>
          <a:p>
            <a:pPr lvl="0"/>
            <a:r>
              <a:rPr lang="en-US" dirty="0">
                <a:solidFill>
                  <a:schemeClr val="tx1"/>
                </a:solidFill>
              </a:rPr>
              <a:t>As we go through the curriculum book, make notes or use sticky notes on the parts that you think you might like to try with your children.</a:t>
            </a:r>
          </a:p>
          <a:p>
            <a:pPr lvl="0"/>
            <a:r>
              <a:rPr lang="en-US" dirty="0">
                <a:solidFill>
                  <a:schemeClr val="tx1"/>
                </a:solidFill>
              </a:rPr>
              <a:t>At the end of the day you will have time to put your ideas into a plan. </a:t>
            </a:r>
          </a:p>
          <a:p>
            <a:pPr lvl="0"/>
            <a:endParaRPr lang="en-US" b="1" dirty="0">
              <a:solidFill>
                <a:schemeClr val="tx1"/>
              </a:solidFill>
            </a:endParaRPr>
          </a:p>
          <a:p>
            <a:pPr lvl="0"/>
            <a:endParaRPr lang="en-US" b="1" i="0" dirty="0">
              <a:solidFill>
                <a:schemeClr val="tx1"/>
              </a:solidFill>
            </a:endParaRPr>
          </a:p>
          <a:p>
            <a:pPr lvl="0"/>
            <a:r>
              <a:rPr lang="en-US" b="1" i="0" dirty="0">
                <a:solidFill>
                  <a:schemeClr val="tx1"/>
                </a:solidFill>
              </a:rPr>
              <a:t>Introduce Basic #1: Baby Teeth are Important - Total Section Time: 20 minutes</a:t>
            </a:r>
          </a:p>
          <a:p>
            <a:pPr lvl="0"/>
            <a:endParaRPr lang="en-US" dirty="0">
              <a:solidFill>
                <a:schemeClr val="tx1"/>
              </a:solidFill>
            </a:endParaRPr>
          </a:p>
          <a:p>
            <a:pPr lvl="0"/>
            <a:r>
              <a:rPr lang="en-US" dirty="0">
                <a:solidFill>
                  <a:schemeClr val="tx1"/>
                </a:solidFill>
              </a:rPr>
              <a:t>The first Basic is Baby Teeth are Important.  </a:t>
            </a:r>
          </a:p>
          <a:p>
            <a:pPr lvl="0"/>
            <a:r>
              <a:rPr lang="en-US" dirty="0">
                <a:solidFill>
                  <a:schemeClr val="tx1"/>
                </a:solidFill>
              </a:rPr>
              <a:t>In this section children and parents will be learning what causes cavities and reasons  to keep baby teeth healthy.  This Basic emphasizes the importance of baby teeth in order to dispel the myth: “They’re just baby teeth; they’ll just fall out anyway”.  </a:t>
            </a: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7</a:t>
            </a:fld>
            <a:endParaRPr lang="en-US" dirty="0"/>
          </a:p>
        </p:txBody>
      </p:sp>
    </p:spTree>
    <p:extLst>
      <p:ext uri="{BB962C8B-B14F-4D97-AF65-F5344CB8AC3E}">
        <p14:creationId xmlns:p14="http://schemas.microsoft.com/office/powerpoint/2010/main" val="356572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Share Why Baby Teeth Are Important:</a:t>
            </a:r>
            <a:endParaRPr lang="en-US" dirty="0">
              <a:solidFill>
                <a:schemeClr val="tx1"/>
              </a:solidFill>
            </a:endParaRPr>
          </a:p>
          <a:p>
            <a:pPr lvl="0"/>
            <a:r>
              <a:rPr lang="en-US" dirty="0">
                <a:solidFill>
                  <a:schemeClr val="tx1"/>
                </a:solidFill>
              </a:rPr>
              <a:t>Turn to the page 13 titled “Big Bites”. The Big Bites are key oral health concepts children and parents need to know. If you have questions about the oral health information that you have learned today, the Big Bites will answer them. </a:t>
            </a:r>
          </a:p>
          <a:p>
            <a:pPr lvl="0"/>
            <a:endParaRPr lang="en-US" dirty="0">
              <a:solidFill>
                <a:schemeClr val="tx1"/>
              </a:solidFill>
            </a:endParaRPr>
          </a:p>
          <a:p>
            <a:pPr lvl="0"/>
            <a:r>
              <a:rPr lang="en-US" dirty="0">
                <a:solidFill>
                  <a:schemeClr val="tx1"/>
                </a:solidFill>
              </a:rPr>
              <a:t>The Big Bites highlight the concept that baby teeth help children smile and eat nutritious foods and play an important role in speech development. </a:t>
            </a:r>
          </a:p>
          <a:p>
            <a:pPr lvl="0"/>
            <a:endParaRPr lang="en-US" dirty="0">
              <a:solidFill>
                <a:schemeClr val="tx1"/>
              </a:solidFill>
            </a:endParaRPr>
          </a:p>
          <a:p>
            <a:pPr defTabSz="931774">
              <a:defRPr/>
            </a:pPr>
            <a:r>
              <a:rPr lang="en-US" dirty="0">
                <a:solidFill>
                  <a:schemeClr val="tx1"/>
                </a:solidFill>
              </a:rPr>
              <a:t>The lips, tongues &amp; teeth all work together to make the sounds that make words. When children have missing or painful teeth they may use their lips or tongues to protect those tender teeth &amp; develop speech problems. Other reasons baby teeth are so important are that they shape the face as the child grows and hold space for the permanent teeth. Also, learning how to care for a child’s baby teeth helps establish good oral health habits &amp; increases the likelihood of having a healthy mouth later in life.</a:t>
            </a:r>
          </a:p>
          <a:p>
            <a:pPr lvl="0"/>
            <a:r>
              <a:rPr lang="en-US" dirty="0">
                <a:solidFill>
                  <a:schemeClr val="tx1"/>
                </a:solidFill>
              </a:rPr>
              <a:t> </a:t>
            </a:r>
            <a:endParaRPr lang="en-US" b="1" dirty="0">
              <a:solidFill>
                <a:schemeClr val="tx1"/>
              </a:solidFill>
            </a:endParaRPr>
          </a:p>
          <a:p>
            <a:pPr lvl="0"/>
            <a:r>
              <a:rPr lang="en-US" b="1" dirty="0">
                <a:solidFill>
                  <a:schemeClr val="tx1"/>
                </a:solidFill>
              </a:rPr>
              <a:t>Demonstrate Circle Time Lesson on page 18: </a:t>
            </a:r>
          </a:p>
          <a:p>
            <a:pPr marL="174708" indent="-174708">
              <a:buFont typeface="Arial" panose="020B0604020202020204" pitchFamily="34" charset="0"/>
              <a:buChar char="•"/>
            </a:pPr>
            <a:r>
              <a:rPr lang="en-US" dirty="0">
                <a:solidFill>
                  <a:schemeClr val="tx1"/>
                </a:solidFill>
              </a:rPr>
              <a:t>The Circle Time Lesson on Page 18 shows children how teeth help us talk</a:t>
            </a:r>
          </a:p>
          <a:p>
            <a:pPr marL="174708" indent="-174708">
              <a:buFont typeface="Arial" panose="020B0604020202020204" pitchFamily="34" charset="0"/>
              <a:buChar char="•"/>
            </a:pPr>
            <a:r>
              <a:rPr lang="en-US" i="1" dirty="0">
                <a:solidFill>
                  <a:schemeClr val="tx1"/>
                </a:solidFill>
              </a:rPr>
              <a:t>Say the sound  “SSS” with me. Did you feel the air squeeze between your teeth?  Now try it without using your teeth. It doesn’t sound the same, does it?</a:t>
            </a:r>
            <a:r>
              <a:rPr lang="en-US" dirty="0">
                <a:solidFill>
                  <a:schemeClr val="tx1"/>
                </a:solidFill>
              </a:rPr>
              <a:t> </a:t>
            </a:r>
          </a:p>
          <a:p>
            <a:pPr marL="174708" indent="-174708">
              <a:buFont typeface="Arial" panose="020B0604020202020204" pitchFamily="34" charset="0"/>
              <a:buChar char="•"/>
            </a:pPr>
            <a:r>
              <a:rPr lang="en-US" i="1" dirty="0">
                <a:solidFill>
                  <a:schemeClr val="tx1"/>
                </a:solidFill>
              </a:rPr>
              <a:t>See how hard it would be to talk without teeth?</a:t>
            </a:r>
          </a:p>
          <a:p>
            <a:pPr lvl="0"/>
            <a:endParaRPr lang="en-US" dirty="0">
              <a:solidFill>
                <a:schemeClr val="tx1"/>
              </a:solidFill>
            </a:endParaRPr>
          </a:p>
          <a:p>
            <a:pPr lvl="0"/>
            <a:r>
              <a:rPr lang="en-US" dirty="0">
                <a:solidFill>
                  <a:schemeClr val="tx1"/>
                </a:solidFill>
              </a:rPr>
              <a:t>	 </a:t>
            </a:r>
          </a:p>
          <a:p>
            <a:pPr lvl="0"/>
            <a:r>
              <a:rPr lang="en-US" dirty="0">
                <a:solidFill>
                  <a:schemeClr val="tx1"/>
                </a:solidFill>
              </a:rPr>
              <a:t> </a:t>
            </a: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8</a:t>
            </a:fld>
            <a:endParaRPr lang="en-US" dirty="0"/>
          </a:p>
        </p:txBody>
      </p:sp>
    </p:spTree>
    <p:extLst>
      <p:ext uri="{BB962C8B-B14F-4D97-AF65-F5344CB8AC3E}">
        <p14:creationId xmlns:p14="http://schemas.microsoft.com/office/powerpoint/2010/main" val="218173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Show how Circle Time lessons are organized:</a:t>
            </a:r>
          </a:p>
          <a:p>
            <a:pPr marL="174708" indent="-174708">
              <a:buFont typeface="Arial" panose="020B0604020202020204" pitchFamily="34" charset="0"/>
              <a:buChar char="•"/>
            </a:pPr>
            <a:r>
              <a:rPr lang="en-US" dirty="0">
                <a:solidFill>
                  <a:schemeClr val="tx1"/>
                </a:solidFill>
              </a:rPr>
              <a:t>Turn to the Circle Time lesson on page 16 and review how Circle Times are laid out.   </a:t>
            </a:r>
          </a:p>
          <a:p>
            <a:pPr marL="174708" indent="-174708">
              <a:buFont typeface="Arial" panose="020B0604020202020204" pitchFamily="34" charset="0"/>
              <a:buChar char="•"/>
            </a:pPr>
            <a:r>
              <a:rPr lang="en-US" dirty="0">
                <a:solidFill>
                  <a:schemeClr val="tx1"/>
                </a:solidFill>
              </a:rPr>
              <a:t>Each oral health basic has a Circle Time lesson to introduce the concept. CFK is flexible - start with the Introductory Lesson or with another Circle Time.</a:t>
            </a:r>
          </a:p>
          <a:p>
            <a:pPr marL="174708" indent="-174708">
              <a:buFont typeface="Arial" panose="020B0604020202020204" pitchFamily="34" charset="0"/>
              <a:buChar char="•"/>
            </a:pPr>
            <a:r>
              <a:rPr lang="en-US" dirty="0">
                <a:solidFill>
                  <a:schemeClr val="tx1"/>
                </a:solidFill>
              </a:rPr>
              <a:t>All Circle Time lessons include icons that indicate whether the lesson includes a story, song, play, or other activity.  There are instructions about how to lead the lesson. Stories or puppet plays include scripts.   </a:t>
            </a:r>
          </a:p>
          <a:p>
            <a:pPr marL="174708" indent="-174708">
              <a:buFont typeface="Arial" panose="020B0604020202020204" pitchFamily="34" charset="0"/>
              <a:buChar char="•"/>
            </a:pPr>
            <a:r>
              <a:rPr lang="en-US" dirty="0">
                <a:solidFill>
                  <a:schemeClr val="tx1"/>
                </a:solidFill>
              </a:rPr>
              <a:t>The orange shaded box lists the supplies you’ll need.</a:t>
            </a:r>
          </a:p>
          <a:p>
            <a:pPr marL="174708" indent="-174708">
              <a:buFont typeface="Arial" panose="020B0604020202020204" pitchFamily="34" charset="0"/>
              <a:buChar char="•"/>
            </a:pPr>
            <a:r>
              <a:rPr lang="en-US" dirty="0">
                <a:solidFill>
                  <a:schemeClr val="tx1"/>
                </a:solidFill>
              </a:rPr>
              <a:t>As children are learning about their teeth they are working on their Head Start/preschool learning goals. Across the bottom the learning domains that are addressed are listed.</a:t>
            </a:r>
          </a:p>
          <a:p>
            <a:pPr marL="174708" indent="-174708">
              <a:buFont typeface="Arial" panose="020B0604020202020204" pitchFamily="34" charset="0"/>
              <a:buChar char="•"/>
            </a:pPr>
            <a:r>
              <a:rPr lang="en-US" dirty="0">
                <a:solidFill>
                  <a:schemeClr val="tx1"/>
                </a:solidFill>
              </a:rPr>
              <a:t>In Basic #1 there are 5 more Circle Time lessons, including songs and puppet plays and flannel stories. </a:t>
            </a:r>
          </a:p>
          <a:p>
            <a:pPr marL="174708" indent="-174708">
              <a:buFont typeface="Arial" panose="020B0604020202020204" pitchFamily="34" charset="0"/>
              <a:buChar char="•"/>
            </a:pPr>
            <a:r>
              <a:rPr lang="en-US" dirty="0">
                <a:solidFill>
                  <a:schemeClr val="tx1"/>
                </a:solidFill>
              </a:rPr>
              <a:t>You don't need to do any of the Basics in the order written--you can skip around and make them align with your class’ needs or themes.   For example, you could deliver a lesson from Unit 5 about tooth brushing when you begin tooth brushing in your class.   Or you might want to do a lesson about going to the dentist if you have a child who has his first appointment. </a:t>
            </a:r>
          </a:p>
          <a:p>
            <a:pPr lvl="0"/>
            <a:endParaRPr lang="en-US" dirty="0">
              <a:solidFill>
                <a:schemeClr val="tx1"/>
              </a:solidFill>
            </a:endParaRPr>
          </a:p>
          <a:p>
            <a:pPr lvl="0"/>
            <a:r>
              <a:rPr lang="en-US" b="1" dirty="0">
                <a:solidFill>
                  <a:schemeClr val="tx1"/>
                </a:solidFill>
              </a:rPr>
              <a:t>Practice the Teeth Knowledge Web in Groups of 4: 10 minutes</a:t>
            </a:r>
          </a:p>
          <a:p>
            <a:pPr marL="174708" indent="-174708">
              <a:buFont typeface="Arial" panose="020B0604020202020204" pitchFamily="34" charset="0"/>
              <a:buChar char="•"/>
            </a:pPr>
            <a:r>
              <a:rPr lang="en-US" dirty="0">
                <a:solidFill>
                  <a:schemeClr val="tx1"/>
                </a:solidFill>
              </a:rPr>
              <a:t>Working in groups of 4, pick one person to be the teacher and the other to be preschool children. </a:t>
            </a:r>
          </a:p>
          <a:p>
            <a:pPr marL="174708" indent="-174708">
              <a:buFont typeface="Arial" panose="020B0604020202020204" pitchFamily="34" charset="0"/>
              <a:buChar char="•"/>
            </a:pPr>
            <a:r>
              <a:rPr lang="en-US" dirty="0">
                <a:solidFill>
                  <a:schemeClr val="tx1"/>
                </a:solidFill>
              </a:rPr>
              <a:t>Read the instructions then have the teacher use the props to lead your class through the web activity.</a:t>
            </a:r>
          </a:p>
          <a:p>
            <a:pPr marL="174708" indent="-174708">
              <a:buFont typeface="Arial" panose="020B0604020202020204" pitchFamily="34" charset="0"/>
              <a:buChar char="•"/>
            </a:pPr>
            <a:r>
              <a:rPr lang="en-US" dirty="0">
                <a:solidFill>
                  <a:schemeClr val="tx1"/>
                </a:solidFill>
              </a:rPr>
              <a:t>When you hear the shaker, stop. One group will report out.  </a:t>
            </a:r>
          </a:p>
          <a:p>
            <a:pPr marL="174708" indent="-174708">
              <a:buFont typeface="Arial" panose="020B0604020202020204" pitchFamily="34" charset="0"/>
              <a:buChar char="•"/>
            </a:pPr>
            <a:endParaRPr lang="en-US" dirty="0">
              <a:solidFill>
                <a:schemeClr val="tx1"/>
              </a:solidFill>
            </a:endParaRPr>
          </a:p>
          <a:p>
            <a:r>
              <a:rPr lang="en-US" b="1" dirty="0">
                <a:solidFill>
                  <a:schemeClr val="tx1"/>
                </a:solidFill>
              </a:rPr>
              <a:t>Report out/discussion:  </a:t>
            </a:r>
            <a:endParaRPr lang="en-US" dirty="0">
              <a:solidFill>
                <a:schemeClr val="tx1"/>
              </a:solidFill>
            </a:endParaRPr>
          </a:p>
          <a:p>
            <a:pPr marL="174708" indent="-174708">
              <a:buFont typeface="Arial" panose="020B0604020202020204" pitchFamily="34" charset="0"/>
              <a:buChar char="•"/>
            </a:pPr>
            <a:r>
              <a:rPr lang="en-US" dirty="0">
                <a:solidFill>
                  <a:schemeClr val="tx1"/>
                </a:solidFill>
              </a:rPr>
              <a:t>Have one group share their knowledge web. </a:t>
            </a:r>
          </a:p>
          <a:p>
            <a:pPr marL="174708" indent="-174708">
              <a:buFont typeface="Arial" panose="020B0604020202020204" pitchFamily="34" charset="0"/>
              <a:buChar char="•"/>
            </a:pPr>
            <a:r>
              <a:rPr lang="en-US" dirty="0">
                <a:solidFill>
                  <a:schemeClr val="tx1"/>
                </a:solidFill>
              </a:rPr>
              <a:t>How did it go? </a:t>
            </a:r>
            <a:r>
              <a:rPr lang="en-US" i="1" dirty="0">
                <a:solidFill>
                  <a:schemeClr val="tx1"/>
                </a:solidFill>
              </a:rPr>
              <a:t>(audience</a:t>
            </a:r>
            <a:r>
              <a:rPr lang="en-US" dirty="0">
                <a:solidFill>
                  <a:schemeClr val="tx1"/>
                </a:solidFill>
              </a:rPr>
              <a:t>)</a:t>
            </a:r>
          </a:p>
          <a:p>
            <a:pPr marL="174708" indent="-174708">
              <a:buFont typeface="Arial" panose="020B0604020202020204" pitchFamily="34" charset="0"/>
              <a:buChar char="•"/>
            </a:pPr>
            <a:r>
              <a:rPr lang="en-US" dirty="0">
                <a:solidFill>
                  <a:schemeClr val="tx1"/>
                </a:solidFill>
              </a:rPr>
              <a:t>You can be as flexible and creative as you want to make it fit the ages or personality or learning needs of your particular class. </a:t>
            </a:r>
          </a:p>
          <a:p>
            <a:pPr marL="174708" indent="-174708">
              <a:buFont typeface="Arial" panose="020B0604020202020204" pitchFamily="34" charset="0"/>
              <a:buChar char="•"/>
            </a:pPr>
            <a:r>
              <a:rPr lang="en-US" dirty="0">
                <a:solidFill>
                  <a:schemeClr val="tx1"/>
                </a:solidFill>
              </a:rPr>
              <a:t>How could you add to this activity if your class was full of 5’s getting ready to go off to kindergarten?  </a:t>
            </a:r>
          </a:p>
          <a:p>
            <a:pPr marL="174708" indent="-174708">
              <a:buFont typeface="Arial" panose="020B0604020202020204" pitchFamily="34" charset="0"/>
              <a:buChar char="•"/>
            </a:pPr>
            <a:r>
              <a:rPr lang="en-US" dirty="0">
                <a:solidFill>
                  <a:schemeClr val="tx1"/>
                </a:solidFill>
              </a:rPr>
              <a:t>How might you change this activity to make it work with a group of squirrelly 3 year olds?</a:t>
            </a:r>
          </a:p>
          <a:p>
            <a:r>
              <a:rPr lang="en-US" i="1" dirty="0">
                <a:solidFill>
                  <a:schemeClr val="tx1"/>
                </a:solidFill>
              </a:rPr>
              <a:t>	</a:t>
            </a:r>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sz="290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9</a:t>
            </a:fld>
            <a:endParaRPr lang="en-US" dirty="0"/>
          </a:p>
        </p:txBody>
      </p:sp>
    </p:spTree>
    <p:extLst>
      <p:ext uri="{BB962C8B-B14F-4D97-AF65-F5344CB8AC3E}">
        <p14:creationId xmlns:p14="http://schemas.microsoft.com/office/powerpoint/2010/main" val="1456622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10" name="Double Wave 15"/>
          <p:cNvSpPr/>
          <p:nvPr userDrawn="1"/>
        </p:nvSpPr>
        <p:spPr>
          <a:xfrm>
            <a:off x="0" y="381003"/>
            <a:ext cx="9144000" cy="4648196"/>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6200"/>
            <a:ext cx="5095627" cy="5095627"/>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Tree>
    <p:extLst>
      <p:ext uri="{BB962C8B-B14F-4D97-AF65-F5344CB8AC3E}">
        <p14:creationId xmlns:p14="http://schemas.microsoft.com/office/powerpoint/2010/main" val="5601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Green">
    <p:spTree>
      <p:nvGrpSpPr>
        <p:cNvPr id="1" name=""/>
        <p:cNvGrpSpPr/>
        <p:nvPr/>
      </p:nvGrpSpPr>
      <p:grpSpPr>
        <a:xfrm>
          <a:off x="0" y="0"/>
          <a:ext cx="0" cy="0"/>
          <a:chOff x="0" y="0"/>
          <a:chExt cx="0" cy="0"/>
        </a:xfrm>
      </p:grpSpPr>
      <p:sp>
        <p:nvSpPr>
          <p:cNvPr id="10" name="Double Wave 15"/>
          <p:cNvSpPr/>
          <p:nvPr userDrawn="1"/>
        </p:nvSpPr>
        <p:spPr>
          <a:xfrm>
            <a:off x="0" y="958256"/>
            <a:ext cx="9144000" cy="2154429"/>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08" y="175068"/>
            <a:ext cx="3505201" cy="3505201"/>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2" name="Title 1"/>
          <p:cNvSpPr>
            <a:spLocks noGrp="1"/>
          </p:cNvSpPr>
          <p:nvPr>
            <p:ph type="title" hasCustomPrompt="1"/>
          </p:nvPr>
        </p:nvSpPr>
        <p:spPr>
          <a:xfrm>
            <a:off x="3714762" y="1369789"/>
            <a:ext cx="5429238" cy="1284430"/>
          </a:xfrm>
        </p:spPr>
        <p:txBody>
          <a:bodyPr>
            <a:normAutofit/>
          </a:bodyPr>
          <a:lstStyle>
            <a:lvl1pPr>
              <a:defRPr sz="3600" baseline="0">
                <a:solidFill>
                  <a:schemeClr val="bg1"/>
                </a:solidFill>
              </a:defRPr>
            </a:lvl1pPr>
          </a:lstStyle>
          <a:p>
            <a:r>
              <a:rPr lang="en-US" dirty="0"/>
              <a:t>Click to insert text</a:t>
            </a:r>
          </a:p>
        </p:txBody>
      </p:sp>
      <p:sp>
        <p:nvSpPr>
          <p:cNvPr id="4" name="Text Placeholder 3"/>
          <p:cNvSpPr>
            <a:spLocks noGrp="1"/>
          </p:cNvSpPr>
          <p:nvPr>
            <p:ph type="body" sz="quarter" idx="10" hasCustomPrompt="1"/>
          </p:nvPr>
        </p:nvSpPr>
        <p:spPr>
          <a:xfrm>
            <a:off x="3216275" y="3833813"/>
            <a:ext cx="5414963" cy="1801812"/>
          </a:xfrm>
        </p:spPr>
        <p:txBody>
          <a:bodyPr/>
          <a:lstStyle>
            <a:lvl1pPr marL="0" indent="0">
              <a:buNone/>
              <a:defRPr>
                <a:solidFill>
                  <a:srgbClr val="7F3F98"/>
                </a:solidFill>
              </a:defRPr>
            </a:lvl1pPr>
          </a:lstStyle>
          <a:p>
            <a:pPr lvl="0"/>
            <a:r>
              <a:rPr lang="en-US" dirty="0"/>
              <a:t>Click to insert text</a:t>
            </a:r>
          </a:p>
        </p:txBody>
      </p:sp>
    </p:spTree>
    <p:extLst>
      <p:ext uri="{BB962C8B-B14F-4D97-AF65-F5344CB8AC3E}">
        <p14:creationId xmlns:p14="http://schemas.microsoft.com/office/powerpoint/2010/main" val="9005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360833" y="6508023"/>
            <a:ext cx="783167" cy="369332"/>
          </a:xfrm>
          <a:prstGeom prst="rect">
            <a:avLst/>
          </a:prstGeom>
        </p:spPr>
        <p:txBody>
          <a:bodyPr wrap="square">
            <a:spAutoFit/>
          </a:bodyPr>
          <a:lstStyle/>
          <a:p>
            <a:pPr algn="r"/>
            <a:fld id="{B73E8A5E-4EFC-47F9-9154-6B52541C02CE}" type="slidenum">
              <a:rPr lang="en-US" smtClean="0"/>
              <a:pPr algn="r"/>
              <a:t>‹#›</a:t>
            </a:fld>
            <a:endParaRPr lang="en-US" dirty="0"/>
          </a:p>
        </p:txBody>
      </p:sp>
      <p:sp>
        <p:nvSpPr>
          <p:cNvPr id="9" name="Title Placeholder 1"/>
          <p:cNvSpPr>
            <a:spLocks noGrp="1"/>
          </p:cNvSpPr>
          <p:nvPr>
            <p:ph type="title"/>
          </p:nvPr>
        </p:nvSpPr>
        <p:spPr>
          <a:xfrm>
            <a:off x="1531056" y="239358"/>
            <a:ext cx="7495322"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dirty="0"/>
              <a:t>Click to edit Master title style</a:t>
            </a:r>
          </a:p>
        </p:txBody>
      </p:sp>
      <p:sp>
        <p:nvSpPr>
          <p:cNvPr id="13" name="Text Placeholder 12"/>
          <p:cNvSpPr>
            <a:spLocks noGrp="1"/>
          </p:cNvSpPr>
          <p:nvPr>
            <p:ph type="body" sz="quarter" idx="10"/>
          </p:nvPr>
        </p:nvSpPr>
        <p:spPr>
          <a:xfrm>
            <a:off x="430213" y="1820333"/>
            <a:ext cx="8290454" cy="4416778"/>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368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7F3F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360833" y="6508023"/>
            <a:ext cx="783167" cy="369332"/>
          </a:xfrm>
          <a:prstGeom prst="rect">
            <a:avLst/>
          </a:prstGeom>
        </p:spPr>
        <p:txBody>
          <a:bodyPr wrap="square">
            <a:spAutoFit/>
          </a:bodyPr>
          <a:lstStyle/>
          <a:p>
            <a:pPr algn="r"/>
            <a:fld id="{B73E8A5E-4EFC-47F9-9154-6B52541C02CE}" type="slidenum">
              <a:rPr lang="en-US" smtClean="0"/>
              <a:pPr algn="r"/>
              <a:t>‹#›</a:t>
            </a:fld>
            <a:endParaRPr lang="en-US" dirty="0"/>
          </a:p>
        </p:txBody>
      </p:sp>
      <p:sp>
        <p:nvSpPr>
          <p:cNvPr id="9" name="Title Placeholder 1"/>
          <p:cNvSpPr>
            <a:spLocks noGrp="1"/>
          </p:cNvSpPr>
          <p:nvPr>
            <p:ph type="title"/>
          </p:nvPr>
        </p:nvSpPr>
        <p:spPr>
          <a:xfrm>
            <a:off x="1531056" y="239358"/>
            <a:ext cx="7495322"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dirty="0"/>
              <a:t>Click to edit Master title style</a:t>
            </a:r>
          </a:p>
        </p:txBody>
      </p:sp>
      <p:sp>
        <p:nvSpPr>
          <p:cNvPr id="13" name="Text Placeholder 12"/>
          <p:cNvSpPr>
            <a:spLocks noGrp="1"/>
          </p:cNvSpPr>
          <p:nvPr>
            <p:ph type="body" sz="quarter" idx="10"/>
          </p:nvPr>
        </p:nvSpPr>
        <p:spPr>
          <a:xfrm>
            <a:off x="430213" y="1820333"/>
            <a:ext cx="8290454" cy="4416778"/>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951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Green">
    <p:spTree>
      <p:nvGrpSpPr>
        <p:cNvPr id="1" name=""/>
        <p:cNvGrpSpPr/>
        <p:nvPr/>
      </p:nvGrpSpPr>
      <p:grpSpPr>
        <a:xfrm>
          <a:off x="0" y="0"/>
          <a:ext cx="0" cy="0"/>
          <a:chOff x="0" y="0"/>
          <a:chExt cx="0" cy="0"/>
        </a:xfrm>
      </p:grpSpPr>
      <p:sp>
        <p:nvSpPr>
          <p:cNvPr id="6" name="Double Wave 5"/>
          <p:cNvSpPr/>
          <p:nvPr userDrawn="1"/>
        </p:nvSpPr>
        <p:spPr>
          <a:xfrm>
            <a:off x="0"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18" name="Title 17"/>
          <p:cNvSpPr>
            <a:spLocks noGrp="1"/>
          </p:cNvSpPr>
          <p:nvPr>
            <p:ph type="title"/>
          </p:nvPr>
        </p:nvSpPr>
        <p:spPr>
          <a:xfrm>
            <a:off x="1597039" y="168776"/>
            <a:ext cx="7089760" cy="1143000"/>
          </a:xfrm>
        </p:spPr>
        <p:txBody>
          <a:bodyPr>
            <a:normAutofit/>
          </a:bodyPr>
          <a:lstStyle>
            <a:lvl1pPr algn="l">
              <a:defRPr sz="3600">
                <a:solidFill>
                  <a:schemeClr val="bg1"/>
                </a:solidFill>
              </a:defRPr>
            </a:lvl1pPr>
          </a:lstStyle>
          <a:p>
            <a:r>
              <a:rPr lang="en-US" dirty="0"/>
              <a:t>Click to edit Master title style</a:t>
            </a:r>
          </a:p>
        </p:txBody>
      </p:sp>
      <p:sp>
        <p:nvSpPr>
          <p:cNvPr id="24" name="Text Placeholder 23"/>
          <p:cNvSpPr>
            <a:spLocks noGrp="1"/>
          </p:cNvSpPr>
          <p:nvPr>
            <p:ph type="body" sz="quarter" idx="10"/>
          </p:nvPr>
        </p:nvSpPr>
        <p:spPr>
          <a:xfrm>
            <a:off x="547688" y="1665288"/>
            <a:ext cx="8023225" cy="4403725"/>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613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reen">
    <p:spTree>
      <p:nvGrpSpPr>
        <p:cNvPr id="1" name=""/>
        <p:cNvGrpSpPr/>
        <p:nvPr/>
      </p:nvGrpSpPr>
      <p:grpSpPr>
        <a:xfrm>
          <a:off x="0" y="0"/>
          <a:ext cx="0" cy="0"/>
          <a:chOff x="0" y="0"/>
          <a:chExt cx="0" cy="0"/>
        </a:xfrm>
      </p:grpSpPr>
      <p:sp>
        <p:nvSpPr>
          <p:cNvPr id="9" name="Double Wave 8"/>
          <p:cNvSpPr/>
          <p:nvPr userDrawn="1"/>
        </p:nvSpPr>
        <p:spPr>
          <a:xfrm>
            <a:off x="0" y="235392"/>
            <a:ext cx="9144000" cy="1066803"/>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EB6C2C"/>
          </a:solidFill>
          <a:ln>
            <a:noFill/>
            <a:prstDash val="solid"/>
          </a:ln>
        </p:spPr>
        <p:txBody>
          <a:bodyPr vert="horz" wrap="square" lIns="91440" tIns="45720" rIns="91440" bIns="45720" anchor="ctr" anchorCtr="0" compatLnSpc="1"/>
          <a:lstStyle/>
          <a:p>
            <a:pPr marL="1774822"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Heavy SF" pitchFamily="34"/>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6" name="Text Placeholder 5"/>
          <p:cNvSpPr>
            <a:spLocks noGrp="1"/>
          </p:cNvSpPr>
          <p:nvPr>
            <p:ph type="body" sz="quarter" idx="10"/>
          </p:nvPr>
        </p:nvSpPr>
        <p:spPr>
          <a:xfrm>
            <a:off x="509588" y="1550988"/>
            <a:ext cx="8197850" cy="4578350"/>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1419968" y="198588"/>
            <a:ext cx="6778167" cy="1143000"/>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770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pic>
        <p:nvPicPr>
          <p:cNvPr id="9" name="37a60bca-7d5a-4a4e-98b3-43c10bdb2dcf" descr="F517B41D-6B2B-43BE-96E8-C1423E1CAD93"/>
          <p:cNvPicPr>
            <a:picLocks noChangeAspect="1"/>
          </p:cNvPicPr>
          <p:nvPr userDrawn="1"/>
        </p:nvPicPr>
        <p:blipFill>
          <a:blip r:embed="rId2" cstate="print"/>
          <a:srcRect/>
          <a:stretch>
            <a:fillRect/>
          </a:stretch>
        </p:blipFill>
        <p:spPr>
          <a:xfrm>
            <a:off x="7948298" y="5243818"/>
            <a:ext cx="996500" cy="1084194"/>
          </a:xfrm>
          <a:prstGeom prst="rect">
            <a:avLst/>
          </a:prstGeom>
          <a:noFill/>
          <a:ln>
            <a:noFill/>
          </a:ln>
        </p:spPr>
      </p:pic>
      <p:sp>
        <p:nvSpPr>
          <p:cNvPr id="10" name="Title Placeholder 1"/>
          <p:cNvSpPr>
            <a:spLocks noGrp="1"/>
          </p:cNvSpPr>
          <p:nvPr>
            <p:ph type="title"/>
          </p:nvPr>
        </p:nvSpPr>
        <p:spPr>
          <a:xfrm>
            <a:off x="457200" y="239358"/>
            <a:ext cx="8569178"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a:t>Click to edit Master title style</a:t>
            </a:r>
          </a:p>
        </p:txBody>
      </p:sp>
      <p:sp>
        <p:nvSpPr>
          <p:cNvPr id="3" name="Text Placeholder 2"/>
          <p:cNvSpPr>
            <a:spLocks noGrp="1"/>
          </p:cNvSpPr>
          <p:nvPr>
            <p:ph type="body" sz="quarter" idx="10"/>
          </p:nvPr>
        </p:nvSpPr>
        <p:spPr>
          <a:xfrm>
            <a:off x="457200" y="1784350"/>
            <a:ext cx="8207375" cy="4432300"/>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01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Green">
    <p:spTree>
      <p:nvGrpSpPr>
        <p:cNvPr id="1" name=""/>
        <p:cNvGrpSpPr/>
        <p:nvPr/>
      </p:nvGrpSpPr>
      <p:grpSpPr>
        <a:xfrm>
          <a:off x="0" y="0"/>
          <a:ext cx="0" cy="0"/>
          <a:chOff x="0" y="0"/>
          <a:chExt cx="0" cy="0"/>
        </a:xfrm>
      </p:grpSpPr>
      <p:sp>
        <p:nvSpPr>
          <p:cNvPr id="6" name="Double Wave 5"/>
          <p:cNvSpPr/>
          <p:nvPr userDrawn="1"/>
        </p:nvSpPr>
        <p:spPr>
          <a:xfrm>
            <a:off x="-1" y="149420"/>
            <a:ext cx="9144001" cy="1526453"/>
          </a:xfrm>
          <a:prstGeom prst="doubleWave">
            <a:avLst/>
          </a:prstGeom>
          <a:solidFill>
            <a:srgbClr val="7F3F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pic>
        <p:nvPicPr>
          <p:cNvPr id="9" name="37a60bca-7d5a-4a4e-98b3-43c10bdb2dcf" descr="F517B41D-6B2B-43BE-96E8-C1423E1CAD93"/>
          <p:cNvPicPr>
            <a:picLocks noChangeAspect="1"/>
          </p:cNvPicPr>
          <p:nvPr userDrawn="1"/>
        </p:nvPicPr>
        <p:blipFill>
          <a:blip r:embed="rId2" cstate="print"/>
          <a:srcRect/>
          <a:stretch>
            <a:fillRect/>
          </a:stretch>
        </p:blipFill>
        <p:spPr>
          <a:xfrm>
            <a:off x="7948298" y="5243818"/>
            <a:ext cx="996500" cy="1084194"/>
          </a:xfrm>
          <a:prstGeom prst="rect">
            <a:avLst/>
          </a:prstGeom>
          <a:noFill/>
          <a:ln>
            <a:noFill/>
          </a:ln>
        </p:spPr>
      </p:pic>
      <p:sp>
        <p:nvSpPr>
          <p:cNvPr id="4" name="Title 3"/>
          <p:cNvSpPr>
            <a:spLocks noGrp="1"/>
          </p:cNvSpPr>
          <p:nvPr>
            <p:ph type="title"/>
          </p:nvPr>
        </p:nvSpPr>
        <p:spPr/>
        <p:txBody>
          <a:bodyPr>
            <a:normAutofit/>
          </a:bodyPr>
          <a:lstStyle>
            <a:lvl1pPr algn="l">
              <a:defRPr sz="3600">
                <a:solidFill>
                  <a:srgbClr val="FFFFFF"/>
                </a:solidFill>
              </a:defRPr>
            </a:lvl1pPr>
          </a:lstStyle>
          <a:p>
            <a:r>
              <a:rPr lang="en-US" dirty="0"/>
              <a:t>Click to edit Master title style</a:t>
            </a:r>
          </a:p>
        </p:txBody>
      </p:sp>
      <p:sp>
        <p:nvSpPr>
          <p:cNvPr id="10" name="Text Placeholder 9"/>
          <p:cNvSpPr>
            <a:spLocks noGrp="1"/>
          </p:cNvSpPr>
          <p:nvPr>
            <p:ph type="body" sz="quarter" idx="10"/>
          </p:nvPr>
        </p:nvSpPr>
        <p:spPr>
          <a:xfrm>
            <a:off x="457200" y="1855788"/>
            <a:ext cx="8229600" cy="4471987"/>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873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Green">
    <p:spTree>
      <p:nvGrpSpPr>
        <p:cNvPr id="1" name=""/>
        <p:cNvGrpSpPr/>
        <p:nvPr/>
      </p:nvGrpSpPr>
      <p:grpSpPr>
        <a:xfrm>
          <a:off x="0" y="0"/>
          <a:ext cx="0" cy="0"/>
          <a:chOff x="0" y="0"/>
          <a:chExt cx="0" cy="0"/>
        </a:xfrm>
      </p:grpSpPr>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9" name="Double Wave 15"/>
          <p:cNvSpPr/>
          <p:nvPr userDrawn="1"/>
        </p:nvSpPr>
        <p:spPr>
          <a:xfrm>
            <a:off x="0" y="1219196"/>
            <a:ext cx="9144000" cy="2209803"/>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sp>
        <p:nvSpPr>
          <p:cNvPr id="10" name="Oval 7"/>
          <p:cNvSpPr/>
          <p:nvPr userDrawn="1"/>
        </p:nvSpPr>
        <p:spPr>
          <a:xfrm>
            <a:off x="457200" y="1447796"/>
            <a:ext cx="1454450" cy="14478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3F98"/>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000000"/>
              </a:solidFill>
              <a:effectLst>
                <a:outerShdw dist="38096" dir="2700000">
                  <a:srgbClr val="000000"/>
                </a:outerShdw>
              </a:effectLst>
              <a:uFillTx/>
              <a:latin typeface="Arial"/>
            </a:endParaRPr>
          </a:p>
        </p:txBody>
      </p:sp>
      <p:pic>
        <p:nvPicPr>
          <p:cNvPr id="11" name="37a60bca-7d5a-4a4e-98b3-43c10bdb2dcf" descr="F517B41D-6B2B-43BE-96E8-C1423E1CAD93"/>
          <p:cNvPicPr>
            <a:picLocks noChangeAspect="1"/>
          </p:cNvPicPr>
          <p:nvPr userDrawn="1"/>
        </p:nvPicPr>
        <p:blipFill>
          <a:blip r:embed="rId2" cstate="print"/>
          <a:srcRect/>
          <a:stretch>
            <a:fillRect/>
          </a:stretch>
        </p:blipFill>
        <p:spPr>
          <a:xfrm>
            <a:off x="6019796" y="3962396"/>
            <a:ext cx="2031065" cy="2209803"/>
          </a:xfrm>
          <a:prstGeom prst="rect">
            <a:avLst/>
          </a:prstGeom>
          <a:noFill/>
          <a:ln>
            <a:noFill/>
          </a:ln>
        </p:spPr>
      </p:pic>
      <p:sp>
        <p:nvSpPr>
          <p:cNvPr id="6" name="Text Placeholder 5"/>
          <p:cNvSpPr>
            <a:spLocks noGrp="1"/>
          </p:cNvSpPr>
          <p:nvPr>
            <p:ph type="body" sz="quarter" idx="10" hasCustomPrompt="1"/>
          </p:nvPr>
        </p:nvSpPr>
        <p:spPr>
          <a:xfrm>
            <a:off x="2167829" y="1908138"/>
            <a:ext cx="5186362" cy="670029"/>
          </a:xfrm>
        </p:spPr>
        <p:txBody>
          <a:bodyPr/>
          <a:lstStyle>
            <a:lvl1pPr marL="0" indent="0">
              <a:buNone/>
              <a:defRPr i="1">
                <a:solidFill>
                  <a:srgbClr val="7F3F9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Basics of Oral Health</a:t>
            </a:r>
          </a:p>
        </p:txBody>
      </p:sp>
    </p:spTree>
    <p:extLst>
      <p:ext uri="{BB962C8B-B14F-4D97-AF65-F5344CB8AC3E}">
        <p14:creationId xmlns:p14="http://schemas.microsoft.com/office/powerpoint/2010/main" val="252265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8DB30-5873-9A4D-92B4-B8AB214DBABC}" type="datetimeFigureOut">
              <a:rPr lang="en-US" smtClean="0"/>
              <a:pPr/>
              <a:t>4/17/2025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3E7E4-C135-EB43-BCF6-6C24CAB6D4C6}" type="slidenum">
              <a:rPr lang="en-US" smtClean="0"/>
              <a:pPr/>
              <a:t>‹#›</a:t>
            </a:fld>
            <a:endParaRPr lang="en-US" dirty="0"/>
          </a:p>
        </p:txBody>
      </p:sp>
    </p:spTree>
    <p:extLst>
      <p:ext uri="{BB962C8B-B14F-4D97-AF65-F5344CB8AC3E}">
        <p14:creationId xmlns:p14="http://schemas.microsoft.com/office/powerpoint/2010/main" val="2055810152"/>
      </p:ext>
    </p:extLst>
  </p:cSld>
  <p:clrMap bg1="lt1" tx1="dk1" bg2="lt2" tx2="dk2" accent1="accent1" accent2="accent2" accent3="accent3" accent4="accent4" accent5="accent5" accent6="accent6" hlink="hlink" folHlink="folHlink"/>
  <p:sldLayoutIdLst>
    <p:sldLayoutId id="2147483655" r:id="rId1"/>
    <p:sldLayoutId id="2147483667" r:id="rId2"/>
    <p:sldLayoutId id="2147483661" r:id="rId3"/>
    <p:sldLayoutId id="2147483666" r:id="rId4"/>
    <p:sldLayoutId id="2147483663" r:id="rId5"/>
    <p:sldLayoutId id="2147483660" r:id="rId6"/>
    <p:sldLayoutId id="2147483664" r:id="rId7"/>
    <p:sldLayoutId id="2147483665" r:id="rId8"/>
    <p:sldLayoutId id="2147483662"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4022" y="1160025"/>
            <a:ext cx="4029977" cy="1384995"/>
          </a:xfrm>
          <a:prstGeom prst="rect">
            <a:avLst/>
          </a:prstGeom>
        </p:spPr>
        <p:txBody>
          <a:bodyPr wrap="square">
            <a:spAutoFit/>
          </a:bodyPr>
          <a:lstStyle/>
          <a:p>
            <a:r>
              <a:rPr lang="en-US" sz="2800" b="1" dirty="0">
                <a:solidFill>
                  <a:schemeClr val="bg1"/>
                </a:solidFill>
              </a:rPr>
              <a:t>Training For Head Start and Childcare Providers</a:t>
            </a:r>
          </a:p>
          <a:p>
            <a:endParaRPr lang="en-US" sz="2800" b="1" dirty="0">
              <a:solidFill>
                <a:schemeClr val="bg1"/>
              </a:solidFill>
            </a:endParaRPr>
          </a:p>
        </p:txBody>
      </p:sp>
      <p:pic>
        <p:nvPicPr>
          <p:cNvPr id="4" name="Picture 3"/>
          <p:cNvPicPr>
            <a:picLocks noChangeAspect="1"/>
          </p:cNvPicPr>
          <p:nvPr/>
        </p:nvPicPr>
        <p:blipFill>
          <a:blip r:embed="rId3" cstate="print"/>
          <a:srcRect/>
          <a:stretch>
            <a:fillRect/>
          </a:stretch>
        </p:blipFill>
        <p:spPr>
          <a:xfrm>
            <a:off x="6177878" y="2297287"/>
            <a:ext cx="1768477" cy="2060572"/>
          </a:xfrm>
          <a:prstGeom prst="rect">
            <a:avLst/>
          </a:prstGeom>
          <a:noFill/>
          <a:ln>
            <a:noFill/>
          </a:ln>
        </p:spPr>
      </p:pic>
      <p:pic>
        <p:nvPicPr>
          <p:cNvPr id="5" name="Picture 2"/>
          <p:cNvPicPr>
            <a:picLocks noChangeAspect="1"/>
          </p:cNvPicPr>
          <p:nvPr/>
        </p:nvPicPr>
        <p:blipFill>
          <a:blip r:embed="rId4" cstate="print"/>
          <a:srcRect/>
          <a:stretch>
            <a:fillRect/>
          </a:stretch>
        </p:blipFill>
        <p:spPr>
          <a:xfrm>
            <a:off x="5977807" y="5556251"/>
            <a:ext cx="2785189" cy="692145"/>
          </a:xfrm>
          <a:prstGeom prst="rect">
            <a:avLst/>
          </a:prstGeom>
          <a:noFill/>
          <a:ln>
            <a:noFill/>
          </a:ln>
        </p:spPr>
      </p:pic>
    </p:spTree>
    <p:extLst>
      <p:ext uri="{BB962C8B-B14F-4D97-AF65-F5344CB8AC3E}">
        <p14:creationId xmlns:p14="http://schemas.microsoft.com/office/powerpoint/2010/main" val="249138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080" y="198588"/>
            <a:ext cx="8869680" cy="1143000"/>
          </a:xfrm>
        </p:spPr>
        <p:txBody>
          <a:bodyPr/>
          <a:lstStyle/>
          <a:p>
            <a:r>
              <a:rPr lang="en-US" dirty="0"/>
              <a:t>Learning Centers</a:t>
            </a:r>
          </a:p>
        </p:txBody>
      </p:sp>
      <p:pic>
        <p:nvPicPr>
          <p:cNvPr id="4" name="Picture 2"/>
          <p:cNvPicPr>
            <a:picLocks noChangeAspect="1"/>
          </p:cNvPicPr>
          <p:nvPr/>
        </p:nvPicPr>
        <p:blipFill>
          <a:blip r:embed="rId3" cstate="print"/>
          <a:srcRect/>
          <a:stretch>
            <a:fillRect/>
          </a:stretch>
        </p:blipFill>
        <p:spPr>
          <a:xfrm>
            <a:off x="1300157" y="1828800"/>
            <a:ext cx="1514475" cy="1323978"/>
          </a:xfrm>
          <a:prstGeom prst="rect">
            <a:avLst/>
          </a:prstGeom>
          <a:noFill/>
          <a:ln>
            <a:noFill/>
          </a:ln>
        </p:spPr>
      </p:pic>
      <p:pic>
        <p:nvPicPr>
          <p:cNvPr id="5" name="Picture 4"/>
          <p:cNvPicPr>
            <a:picLocks noChangeAspect="1"/>
          </p:cNvPicPr>
          <p:nvPr/>
        </p:nvPicPr>
        <p:blipFill>
          <a:blip r:embed="rId4" cstate="print"/>
          <a:srcRect/>
          <a:stretch>
            <a:fillRect/>
          </a:stretch>
        </p:blipFill>
        <p:spPr>
          <a:xfrm>
            <a:off x="3932258" y="1766891"/>
            <a:ext cx="1247771" cy="1447796"/>
          </a:xfrm>
          <a:prstGeom prst="rect">
            <a:avLst/>
          </a:prstGeom>
          <a:noFill/>
          <a:ln>
            <a:noFill/>
          </a:ln>
        </p:spPr>
      </p:pic>
      <p:pic>
        <p:nvPicPr>
          <p:cNvPr id="7" name="Picture 6"/>
          <p:cNvPicPr>
            <a:picLocks noChangeAspect="1"/>
          </p:cNvPicPr>
          <p:nvPr/>
        </p:nvPicPr>
        <p:blipFill>
          <a:blip r:embed="rId5" cstate="print"/>
          <a:srcRect/>
          <a:stretch>
            <a:fillRect/>
          </a:stretch>
        </p:blipFill>
        <p:spPr>
          <a:xfrm>
            <a:off x="6230932" y="1890709"/>
            <a:ext cx="1428750" cy="1323978"/>
          </a:xfrm>
          <a:prstGeom prst="rect">
            <a:avLst/>
          </a:prstGeom>
          <a:noFill/>
          <a:ln>
            <a:noFill/>
          </a:ln>
        </p:spPr>
      </p:pic>
      <p:pic>
        <p:nvPicPr>
          <p:cNvPr id="8" name="Picture 3"/>
          <p:cNvPicPr>
            <a:picLocks noChangeAspect="1"/>
          </p:cNvPicPr>
          <p:nvPr/>
        </p:nvPicPr>
        <p:blipFill>
          <a:blip r:embed="rId6" cstate="print"/>
          <a:srcRect/>
          <a:stretch>
            <a:fillRect/>
          </a:stretch>
        </p:blipFill>
        <p:spPr>
          <a:xfrm>
            <a:off x="1600200" y="4114800"/>
            <a:ext cx="1333496" cy="1276346"/>
          </a:xfrm>
          <a:prstGeom prst="rect">
            <a:avLst/>
          </a:prstGeom>
          <a:noFill/>
          <a:ln>
            <a:noFill/>
          </a:ln>
        </p:spPr>
      </p:pic>
      <p:pic>
        <p:nvPicPr>
          <p:cNvPr id="9" name="Picture 5"/>
          <p:cNvPicPr>
            <a:picLocks noChangeAspect="1"/>
          </p:cNvPicPr>
          <p:nvPr/>
        </p:nvPicPr>
        <p:blipFill>
          <a:blip r:embed="rId7" cstate="print"/>
          <a:srcRect/>
          <a:stretch>
            <a:fillRect/>
          </a:stretch>
        </p:blipFill>
        <p:spPr>
          <a:xfrm>
            <a:off x="3840818" y="4044702"/>
            <a:ext cx="1609728" cy="1346444"/>
          </a:xfrm>
          <a:prstGeom prst="rect">
            <a:avLst/>
          </a:prstGeom>
          <a:noFill/>
          <a:ln>
            <a:noFill/>
          </a:ln>
        </p:spPr>
      </p:pic>
      <p:pic>
        <p:nvPicPr>
          <p:cNvPr id="10" name="Picture 7"/>
          <p:cNvPicPr>
            <a:picLocks noChangeAspect="1"/>
          </p:cNvPicPr>
          <p:nvPr/>
        </p:nvPicPr>
        <p:blipFill>
          <a:blip r:embed="rId8" cstate="print"/>
          <a:srcRect/>
          <a:stretch>
            <a:fillRect/>
          </a:stretch>
        </p:blipFill>
        <p:spPr>
          <a:xfrm>
            <a:off x="6476996" y="3881829"/>
            <a:ext cx="1000125" cy="1352553"/>
          </a:xfrm>
          <a:prstGeom prst="rect">
            <a:avLst/>
          </a:prstGeom>
          <a:noFill/>
          <a:ln>
            <a:noFill/>
          </a:ln>
        </p:spPr>
      </p:pic>
    </p:spTree>
    <p:extLst>
      <p:ext uri="{BB962C8B-B14F-4D97-AF65-F5344CB8AC3E}">
        <p14:creationId xmlns:p14="http://schemas.microsoft.com/office/powerpoint/2010/main" val="8540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39358"/>
            <a:ext cx="8873978" cy="1143000"/>
          </a:xfrm>
        </p:spPr>
        <p:txBody>
          <a:bodyPr>
            <a:normAutofit/>
          </a:bodyPr>
          <a:lstStyle/>
          <a:p>
            <a:pPr algn="ctr"/>
            <a:r>
              <a:rPr lang="en-US" dirty="0">
                <a:latin typeface="+mn-lt"/>
              </a:rPr>
              <a:t>What Causes Cavities?</a:t>
            </a:r>
          </a:p>
        </p:txBody>
      </p:sp>
      <p:sp>
        <p:nvSpPr>
          <p:cNvPr id="6" name="Rectangle 3"/>
          <p:cNvSpPr txBox="1">
            <a:spLocks noGrp="1"/>
          </p:cNvSpPr>
          <p:nvPr>
            <p:ph type="body" sz="quarter" idx="10"/>
          </p:nvPr>
        </p:nvSpPr>
        <p:spPr>
          <a:xfrm>
            <a:off x="274320" y="1820333"/>
            <a:ext cx="8446347" cy="4416778"/>
          </a:xfrm>
          <a:prstGeom prst="rect">
            <a:avLst/>
          </a:prstGeom>
          <a:noFill/>
          <a:ln>
            <a:noFill/>
          </a:ln>
        </p:spPr>
        <p:txBody>
          <a:bodyPr vert="horz" wrap="square" lIns="91440" tIns="45720" rIns="91440" bIns="45720" anchor="t" anchorCtr="0" compatLnSpc="1"/>
          <a:lstStyle/>
          <a:p>
            <a:pPr marL="0" lvl="0" indent="0">
              <a:buNone/>
            </a:pPr>
            <a:r>
              <a:rPr lang="en-US" dirty="0"/>
              <a:t>  </a:t>
            </a:r>
          </a:p>
          <a:p>
            <a:pPr lvl="0"/>
            <a:endParaRPr lang="en-US" dirty="0"/>
          </a:p>
          <a:p>
            <a:pPr lvl="0"/>
            <a:endParaRPr lang="en-US" dirty="0"/>
          </a:p>
          <a:p>
            <a:pPr marL="0" lvl="0" indent="0">
              <a:buNone/>
            </a:pPr>
            <a:endParaRPr lang="en-US" dirty="0"/>
          </a:p>
          <a:p>
            <a:pPr marL="0" lvl="0" indent="0">
              <a:buNone/>
            </a:pPr>
            <a:r>
              <a:rPr lang="en-US" dirty="0"/>
              <a:t>   </a:t>
            </a:r>
          </a:p>
          <a:p>
            <a:pPr marL="0" lvl="0" indent="0">
              <a:buNone/>
            </a:pPr>
            <a:r>
              <a:rPr lang="en-US" dirty="0"/>
              <a:t>     </a:t>
            </a:r>
            <a:r>
              <a:rPr lang="en-US" sz="3600" b="1" dirty="0"/>
              <a:t>Germs      +       Food </a:t>
            </a:r>
            <a:r>
              <a:rPr lang="en-US" sz="3600" b="1" dirty="0">
                <a:solidFill>
                  <a:srgbClr val="000000"/>
                </a:solidFill>
              </a:rPr>
              <a:t>        </a:t>
            </a:r>
            <a:r>
              <a:rPr lang="en-US" sz="3600" b="1" dirty="0">
                <a:solidFill>
                  <a:srgbClr val="7030A0"/>
                </a:solidFill>
              </a:rPr>
              <a:t>=       Acid Attack</a:t>
            </a:r>
          </a:p>
        </p:txBody>
      </p:sp>
      <p:pic>
        <p:nvPicPr>
          <p:cNvPr id="7" name="Picture 9"/>
          <p:cNvPicPr>
            <a:picLocks noChangeAspect="1"/>
          </p:cNvPicPr>
          <p:nvPr/>
        </p:nvPicPr>
        <p:blipFill>
          <a:blip r:embed="rId3" cstate="print"/>
          <a:stretch>
            <a:fillRect/>
          </a:stretch>
        </p:blipFill>
        <p:spPr>
          <a:xfrm rot="20598669">
            <a:off x="455015" y="2365361"/>
            <a:ext cx="2228465" cy="1585295"/>
          </a:xfrm>
          <a:prstGeom prst="rect">
            <a:avLst/>
          </a:prstGeom>
          <a:noFill/>
          <a:ln>
            <a:noFill/>
          </a:ln>
        </p:spPr>
      </p:pic>
      <p:pic>
        <p:nvPicPr>
          <p:cNvPr id="8" name="Picture 3" descr="T:\Administrative\Photos\Foods\cavity causers\soda.jpg"/>
          <p:cNvPicPr>
            <a:picLocks noChangeAspect="1"/>
          </p:cNvPicPr>
          <p:nvPr/>
        </p:nvPicPr>
        <p:blipFill>
          <a:blip r:embed="rId4" cstate="print"/>
          <a:srcRect/>
          <a:stretch>
            <a:fillRect/>
          </a:stretch>
        </p:blipFill>
        <p:spPr>
          <a:xfrm>
            <a:off x="3407237" y="1853552"/>
            <a:ext cx="743791" cy="1379390"/>
          </a:xfrm>
          <a:prstGeom prst="rect">
            <a:avLst/>
          </a:prstGeom>
          <a:noFill/>
          <a:ln>
            <a:noFill/>
          </a:ln>
        </p:spPr>
      </p:pic>
      <p:pic>
        <p:nvPicPr>
          <p:cNvPr id="9" name="Picture 2" descr="T:\Administrative\Photos\CFK\CFK Curriculum\Foods\cavity causers\fruit_snacks.jpg"/>
          <p:cNvPicPr>
            <a:picLocks noChangeAspect="1"/>
          </p:cNvPicPr>
          <p:nvPr/>
        </p:nvPicPr>
        <p:blipFill>
          <a:blip r:embed="rId5" cstate="print"/>
          <a:srcRect/>
          <a:stretch>
            <a:fillRect/>
          </a:stretch>
        </p:blipFill>
        <p:spPr>
          <a:xfrm>
            <a:off x="4241796" y="2202085"/>
            <a:ext cx="1102519" cy="1030857"/>
          </a:xfrm>
          <a:prstGeom prst="rect">
            <a:avLst/>
          </a:prstGeom>
          <a:noFill/>
          <a:ln>
            <a:noFill/>
          </a:ln>
        </p:spPr>
      </p:pic>
      <p:pic>
        <p:nvPicPr>
          <p:cNvPr id="10" name="Picture 2" descr="T:\Children\CFK\HV Module &amp; Redesign 2012\C. Curriculum Redesign\Feedback &amp; Edits\Pictures\crackers.jpg"/>
          <p:cNvPicPr>
            <a:picLocks noChangeAspect="1"/>
          </p:cNvPicPr>
          <p:nvPr/>
        </p:nvPicPr>
        <p:blipFill>
          <a:blip r:embed="rId6" cstate="print"/>
          <a:srcRect/>
          <a:stretch>
            <a:fillRect/>
          </a:stretch>
        </p:blipFill>
        <p:spPr>
          <a:xfrm>
            <a:off x="3779132" y="3303801"/>
            <a:ext cx="1180069" cy="933446"/>
          </a:xfrm>
          <a:prstGeom prst="rect">
            <a:avLst/>
          </a:prstGeom>
          <a:noFill/>
          <a:ln>
            <a:noFill/>
          </a:ln>
        </p:spPr>
      </p:pic>
      <p:pic>
        <p:nvPicPr>
          <p:cNvPr id="11" name="Picture 8"/>
          <p:cNvPicPr>
            <a:picLocks noChangeAspect="1"/>
          </p:cNvPicPr>
          <p:nvPr/>
        </p:nvPicPr>
        <p:blipFill>
          <a:blip r:embed="rId7" cstate="print"/>
          <a:stretch>
            <a:fillRect/>
          </a:stretch>
        </p:blipFill>
        <p:spPr>
          <a:xfrm rot="5400013">
            <a:off x="6481892" y="2477213"/>
            <a:ext cx="1707166" cy="1511457"/>
          </a:xfrm>
          <a:prstGeom prst="rect">
            <a:avLst/>
          </a:prstGeom>
          <a:noFill/>
          <a:ln>
            <a:noFill/>
          </a:ln>
          <a:effectLst>
            <a:outerShdw dir="16200000" algn="tl">
              <a:srgbClr val="000000">
                <a:alpha val="70000"/>
              </a:srgbClr>
            </a:outerShdw>
          </a:effectLst>
        </p:spPr>
      </p:pic>
    </p:spTree>
    <p:extLst>
      <p:ext uri="{BB962C8B-B14F-4D97-AF65-F5344CB8AC3E}">
        <p14:creationId xmlns:p14="http://schemas.microsoft.com/office/powerpoint/2010/main" val="90022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9968" y="198588"/>
            <a:ext cx="6972192" cy="1143000"/>
          </a:xfrm>
        </p:spPr>
        <p:txBody>
          <a:bodyPr>
            <a:normAutofit fontScale="90000"/>
          </a:bodyPr>
          <a:lstStyle/>
          <a:p>
            <a:r>
              <a:rPr lang="en-US" dirty="0"/>
              <a:t> What do Acid Attacks do to Our Teeth?</a:t>
            </a:r>
          </a:p>
        </p:txBody>
      </p:sp>
      <p:pic>
        <p:nvPicPr>
          <p:cNvPr id="6" name="Picture 5"/>
          <p:cNvPicPr>
            <a:picLocks noChangeAspect="1"/>
          </p:cNvPicPr>
          <p:nvPr/>
        </p:nvPicPr>
        <p:blipFill>
          <a:blip r:embed="rId3" cstate="print"/>
          <a:stretch>
            <a:fillRect/>
          </a:stretch>
        </p:blipFill>
        <p:spPr>
          <a:xfrm rot="5400013">
            <a:off x="2991670" y="2374945"/>
            <a:ext cx="2713958" cy="2402833"/>
          </a:xfrm>
          <a:prstGeom prst="rect">
            <a:avLst/>
          </a:prstGeom>
          <a:noFill/>
          <a:ln>
            <a:noFill/>
          </a:ln>
          <a:effectLst>
            <a:outerShdw dir="16200000" algn="tl">
              <a:srgbClr val="000000">
                <a:alpha val="70000"/>
              </a:srgbClr>
            </a:outerShdw>
          </a:effectLst>
        </p:spPr>
      </p:pic>
    </p:spTree>
    <p:extLst>
      <p:ext uri="{BB962C8B-B14F-4D97-AF65-F5344CB8AC3E}">
        <p14:creationId xmlns:p14="http://schemas.microsoft.com/office/powerpoint/2010/main" val="38118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80" y="239358"/>
            <a:ext cx="8894298" cy="1143000"/>
          </a:xfrm>
        </p:spPr>
        <p:txBody>
          <a:bodyPr/>
          <a:lstStyle/>
          <a:p>
            <a:pPr algn="ctr"/>
            <a:r>
              <a:rPr lang="en-US" dirty="0">
                <a:latin typeface="+mn-lt"/>
              </a:rPr>
              <a:t>Early Childhood Caries</a:t>
            </a:r>
          </a:p>
        </p:txBody>
      </p:sp>
      <p:pic>
        <p:nvPicPr>
          <p:cNvPr id="8" name="Picture 10" descr="E:\My Photos\1-03 CFK Tech Trng\UW BBTD 1 PEDO133_jpg.jpg"/>
          <p:cNvPicPr>
            <a:picLocks noChangeAspect="1"/>
          </p:cNvPicPr>
          <p:nvPr/>
        </p:nvPicPr>
        <p:blipFill>
          <a:blip r:embed="rId3" cstate="print"/>
          <a:srcRect t="14754" b="11745"/>
          <a:stretch>
            <a:fillRect/>
          </a:stretch>
        </p:blipFill>
        <p:spPr>
          <a:xfrm>
            <a:off x="1905001" y="2120529"/>
            <a:ext cx="4899739" cy="2438403"/>
          </a:xfrm>
          <a:prstGeom prst="rect">
            <a:avLst/>
          </a:prstGeom>
          <a:noFill/>
          <a:ln>
            <a:noFill/>
          </a:ln>
        </p:spPr>
      </p:pic>
      <p:sp>
        <p:nvSpPr>
          <p:cNvPr id="9" name="Text Box 14"/>
          <p:cNvSpPr txBox="1"/>
          <p:nvPr/>
        </p:nvSpPr>
        <p:spPr>
          <a:xfrm>
            <a:off x="1371600" y="4813154"/>
            <a:ext cx="1377945" cy="366710"/>
          </a:xfrm>
          <a:prstGeom prst="rect">
            <a:avLst/>
          </a:prstGeom>
          <a:noFill/>
          <a:ln>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White spots</a:t>
            </a:r>
          </a:p>
        </p:txBody>
      </p:sp>
      <p:sp>
        <p:nvSpPr>
          <p:cNvPr id="11" name="Text Box 15"/>
          <p:cNvSpPr txBox="1"/>
          <p:nvPr/>
        </p:nvSpPr>
        <p:spPr>
          <a:xfrm>
            <a:off x="2251069" y="1617698"/>
            <a:ext cx="996952" cy="366710"/>
          </a:xfrm>
          <a:prstGeom prst="rect">
            <a:avLst/>
          </a:prstGeom>
          <a:noFill/>
          <a:ln>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Cavities</a:t>
            </a:r>
          </a:p>
        </p:txBody>
      </p:sp>
      <p:sp>
        <p:nvSpPr>
          <p:cNvPr id="12" name="Line 10"/>
          <p:cNvSpPr/>
          <p:nvPr/>
        </p:nvSpPr>
        <p:spPr>
          <a:xfrm flipV="1">
            <a:off x="1835518" y="3718264"/>
            <a:ext cx="304796" cy="9905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3" name="Line 13"/>
          <p:cNvSpPr/>
          <p:nvPr/>
        </p:nvSpPr>
        <p:spPr>
          <a:xfrm flipV="1">
            <a:off x="1826266" y="3642057"/>
            <a:ext cx="1676396" cy="10668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4" name="Line 11"/>
          <p:cNvSpPr/>
          <p:nvPr/>
        </p:nvSpPr>
        <p:spPr>
          <a:xfrm rot="20820130" flipH="1">
            <a:off x="2473963" y="2153614"/>
            <a:ext cx="381003"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5" name="Line 12"/>
          <p:cNvSpPr/>
          <p:nvPr/>
        </p:nvSpPr>
        <p:spPr>
          <a:xfrm>
            <a:off x="2767010" y="2120529"/>
            <a:ext cx="372430" cy="64038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Tree>
    <p:extLst>
      <p:ext uri="{BB962C8B-B14F-4D97-AF65-F5344CB8AC3E}">
        <p14:creationId xmlns:p14="http://schemas.microsoft.com/office/powerpoint/2010/main" val="397824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239358"/>
            <a:ext cx="8833338" cy="1143000"/>
          </a:xfrm>
        </p:spPr>
        <p:txBody>
          <a:bodyPr/>
          <a:lstStyle/>
          <a:p>
            <a:pPr algn="ctr"/>
            <a:r>
              <a:rPr lang="en-US" dirty="0"/>
              <a:t>Abscess from Untreated Decay</a:t>
            </a:r>
          </a:p>
        </p:txBody>
      </p:sp>
      <p:pic>
        <p:nvPicPr>
          <p:cNvPr id="6" name="Content Placeholder 4" descr="E:\My Photos\1-03 CFK Tech Trng\CROPPED BWILLIAMS CELLULITIS 2.JPG"/>
          <p:cNvPicPr>
            <a:picLocks noChangeAspect="1"/>
          </p:cNvPicPr>
          <p:nvPr/>
        </p:nvPicPr>
        <p:blipFill>
          <a:blip r:embed="rId3" cstate="print"/>
          <a:srcRect/>
          <a:stretch>
            <a:fillRect/>
          </a:stretch>
        </p:blipFill>
        <p:spPr>
          <a:xfrm>
            <a:off x="3029127" y="1752600"/>
            <a:ext cx="3156167" cy="3810000"/>
          </a:xfrm>
          <a:prstGeom prst="rect">
            <a:avLst/>
          </a:prstGeom>
          <a:noFill/>
          <a:ln>
            <a:noFill/>
          </a:ln>
        </p:spPr>
      </p:pic>
    </p:spTree>
    <p:extLst>
      <p:ext uri="{BB962C8B-B14F-4D97-AF65-F5344CB8AC3E}">
        <p14:creationId xmlns:p14="http://schemas.microsoft.com/office/powerpoint/2010/main" val="366268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64478"/>
            <a:ext cx="8843498" cy="898562"/>
          </a:xfrm>
        </p:spPr>
        <p:txBody>
          <a:bodyPr>
            <a:normAutofit fontScale="90000"/>
          </a:bodyPr>
          <a:lstStyle/>
          <a:p>
            <a:pPr lvl="0" algn="ctr"/>
            <a:r>
              <a:rPr lang="en-US" sz="4000" dirty="0">
                <a:latin typeface="+mn-lt"/>
              </a:rPr>
              <a:t>CFK for Infants and Toddlers</a:t>
            </a:r>
            <a:br>
              <a:rPr lang="en-US" b="0" dirty="0">
                <a:latin typeface="+mn-lt"/>
              </a:rPr>
            </a:br>
            <a:endParaRPr lang="en-US" dirty="0">
              <a:latin typeface="+mn-lt"/>
            </a:endParaRPr>
          </a:p>
        </p:txBody>
      </p:sp>
      <p:pic>
        <p:nvPicPr>
          <p:cNvPr id="4" name="Picture 5" descr="T:\Administrative\Photos\Stock Photos\bigstock-Close-up-portrait-of-cute-litt-16229642[1].JPG"/>
          <p:cNvPicPr>
            <a:picLocks noChangeAspect="1"/>
          </p:cNvPicPr>
          <p:nvPr/>
        </p:nvPicPr>
        <p:blipFill>
          <a:blip r:embed="rId3" cstate="print"/>
          <a:srcRect/>
          <a:stretch>
            <a:fillRect/>
          </a:stretch>
        </p:blipFill>
        <p:spPr>
          <a:xfrm>
            <a:off x="1020036" y="2296160"/>
            <a:ext cx="3973947" cy="2971624"/>
          </a:xfrm>
          <a:prstGeom prst="rect">
            <a:avLst/>
          </a:prstGeom>
          <a:noFill/>
          <a:ln>
            <a:noFill/>
          </a:ln>
        </p:spPr>
      </p:pic>
      <p:pic>
        <p:nvPicPr>
          <p:cNvPr id="5" name="Picture 6"/>
          <p:cNvPicPr>
            <a:picLocks noChangeAspect="1"/>
          </p:cNvPicPr>
          <p:nvPr/>
        </p:nvPicPr>
        <p:blipFill>
          <a:blip r:embed="rId4" cstate="print"/>
          <a:srcRect/>
          <a:stretch>
            <a:fillRect/>
          </a:stretch>
        </p:blipFill>
        <p:spPr>
          <a:xfrm>
            <a:off x="5917074" y="1968572"/>
            <a:ext cx="2422057" cy="3626800"/>
          </a:xfrm>
          <a:prstGeom prst="rect">
            <a:avLst/>
          </a:prstGeom>
          <a:noFill/>
          <a:ln>
            <a:noFill/>
          </a:ln>
        </p:spPr>
      </p:pic>
    </p:spTree>
    <p:extLst>
      <p:ext uri="{BB962C8B-B14F-4D97-AF65-F5344CB8AC3E}">
        <p14:creationId xmlns:p14="http://schemas.microsoft.com/office/powerpoint/2010/main" val="166516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a:t>Basics of Oral Health:</a:t>
            </a:r>
          </a:p>
          <a:p>
            <a:r>
              <a:rPr lang="en-US" b="1" i="0" dirty="0"/>
              <a:t>Water for Thirst</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a:solidFill>
                  <a:srgbClr val="FFFFFF"/>
                </a:solidFill>
              </a:rPr>
              <a:t>2</a:t>
            </a:r>
          </a:p>
        </p:txBody>
      </p:sp>
    </p:spTree>
    <p:extLst>
      <p:ext uri="{BB962C8B-B14F-4D97-AF65-F5344CB8AC3E}">
        <p14:creationId xmlns:p14="http://schemas.microsoft.com/office/powerpoint/2010/main" val="98542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39358"/>
            <a:ext cx="8904458" cy="1143000"/>
          </a:xfrm>
        </p:spPr>
        <p:txBody>
          <a:bodyPr/>
          <a:lstStyle/>
          <a:p>
            <a:pPr algn="ctr"/>
            <a:r>
              <a:rPr lang="en-US" dirty="0"/>
              <a:t>Parent Practice Handout</a:t>
            </a:r>
          </a:p>
        </p:txBody>
      </p:sp>
      <p:pic>
        <p:nvPicPr>
          <p:cNvPr id="5" name="Picture 1"/>
          <p:cNvPicPr>
            <a:picLocks noChangeAspect="1"/>
          </p:cNvPicPr>
          <p:nvPr/>
        </p:nvPicPr>
        <p:blipFill>
          <a:blip r:embed="rId3" cstate="print"/>
          <a:srcRect/>
          <a:stretch>
            <a:fillRect/>
          </a:stretch>
        </p:blipFill>
        <p:spPr>
          <a:xfrm>
            <a:off x="5638803" y="3976689"/>
            <a:ext cx="2667240" cy="1776414"/>
          </a:xfrm>
          <a:prstGeom prst="rect">
            <a:avLst/>
          </a:prstGeom>
          <a:noFill/>
          <a:ln>
            <a:noFill/>
          </a:ln>
        </p:spPr>
      </p:pic>
      <p:pic>
        <p:nvPicPr>
          <p:cNvPr id="6" name="Picture 5"/>
          <p:cNvPicPr>
            <a:picLocks noChangeAspect="1"/>
          </p:cNvPicPr>
          <p:nvPr/>
        </p:nvPicPr>
        <p:blipFill>
          <a:blip r:embed="rId4" cstate="print"/>
          <a:srcRect/>
          <a:stretch>
            <a:fillRect/>
          </a:stretch>
        </p:blipFill>
        <p:spPr>
          <a:xfrm>
            <a:off x="1295403" y="1566860"/>
            <a:ext cx="3660727" cy="4819646"/>
          </a:xfrm>
          <a:prstGeom prst="rect">
            <a:avLst/>
          </a:prstGeom>
          <a:noFill/>
          <a:ln>
            <a:noFill/>
          </a:ln>
        </p:spPr>
      </p:pic>
    </p:spTree>
    <p:extLst>
      <p:ext uri="{BB962C8B-B14F-4D97-AF65-F5344CB8AC3E}">
        <p14:creationId xmlns:p14="http://schemas.microsoft.com/office/powerpoint/2010/main" val="256416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239358"/>
            <a:ext cx="8863818" cy="1143000"/>
          </a:xfrm>
        </p:spPr>
        <p:txBody>
          <a:bodyPr/>
          <a:lstStyle/>
          <a:p>
            <a:pPr algn="ctr"/>
            <a:r>
              <a:rPr lang="en-US" dirty="0"/>
              <a:t>CFK Throughout the Day </a:t>
            </a:r>
          </a:p>
        </p:txBody>
      </p:sp>
      <p:pic>
        <p:nvPicPr>
          <p:cNvPr id="4" name="Picture 2"/>
          <p:cNvPicPr>
            <a:picLocks noChangeAspect="1"/>
          </p:cNvPicPr>
          <p:nvPr/>
        </p:nvPicPr>
        <p:blipFill>
          <a:blip r:embed="rId3" cstate="print"/>
          <a:srcRect/>
          <a:stretch>
            <a:fillRect/>
          </a:stretch>
        </p:blipFill>
        <p:spPr>
          <a:xfrm>
            <a:off x="2819396" y="1382358"/>
            <a:ext cx="3722888" cy="4759086"/>
          </a:xfrm>
          <a:prstGeom prst="rect">
            <a:avLst/>
          </a:prstGeom>
          <a:noFill/>
          <a:ln>
            <a:noFill/>
          </a:ln>
        </p:spPr>
      </p:pic>
    </p:spTree>
    <p:extLst>
      <p:ext uri="{BB962C8B-B14F-4D97-AF65-F5344CB8AC3E}">
        <p14:creationId xmlns:p14="http://schemas.microsoft.com/office/powerpoint/2010/main" val="407990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a:t>Basics of Oral Health:</a:t>
            </a:r>
          </a:p>
          <a:p>
            <a:r>
              <a:rPr lang="en-US" b="1" i="0" dirty="0"/>
              <a:t>Tooth Healthy Foods  </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a:solidFill>
                  <a:srgbClr val="FFFFFF"/>
                </a:solidFill>
              </a:rPr>
              <a:t>3</a:t>
            </a:r>
          </a:p>
        </p:txBody>
      </p:sp>
    </p:spTree>
    <p:extLst>
      <p:ext uri="{BB962C8B-B14F-4D97-AF65-F5344CB8AC3E}">
        <p14:creationId xmlns:p14="http://schemas.microsoft.com/office/powerpoint/2010/main" val="167870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60" y="239358"/>
            <a:ext cx="8914618" cy="1143000"/>
          </a:xfrm>
        </p:spPr>
        <p:txBody>
          <a:bodyPr/>
          <a:lstStyle/>
          <a:p>
            <a:pPr algn="ctr"/>
            <a:r>
              <a:rPr lang="en-US" dirty="0"/>
              <a:t>Goals for Today </a:t>
            </a:r>
          </a:p>
        </p:txBody>
      </p:sp>
      <p:sp>
        <p:nvSpPr>
          <p:cNvPr id="5" name="Text Placeholder 4"/>
          <p:cNvSpPr>
            <a:spLocks noGrp="1"/>
          </p:cNvSpPr>
          <p:nvPr>
            <p:ph type="body" sz="quarter" idx="10"/>
          </p:nvPr>
        </p:nvSpPr>
        <p:spPr/>
        <p:txBody>
          <a:bodyPr/>
          <a:lstStyle/>
          <a:p>
            <a:pPr marL="514350" lvl="0" indent="-514350">
              <a:buSzPct val="100000"/>
              <a:buFont typeface="+mj-lt"/>
              <a:buAutoNum type="arabicPeriod"/>
            </a:pPr>
            <a:r>
              <a:rPr lang="en-US" dirty="0"/>
              <a:t>Understand what causes cavities and how to work with children and families to prevent them.</a:t>
            </a:r>
          </a:p>
          <a:p>
            <a:pPr marL="514350" lvl="0" indent="-514350">
              <a:buSzPct val="100000"/>
              <a:buFont typeface="+mj-lt"/>
              <a:buAutoNum type="arabicPeriod"/>
            </a:pPr>
            <a:r>
              <a:rPr lang="en-US" dirty="0"/>
              <a:t>Understand and plan to easily incorporate CFK into your work with children and in your conversations with families</a:t>
            </a:r>
          </a:p>
          <a:p>
            <a:pPr marL="514350" lvl="0" indent="-514350">
              <a:buSzPct val="100000"/>
              <a:buFont typeface="+mj-lt"/>
              <a:buAutoNum type="arabicPeriod"/>
            </a:pPr>
            <a:r>
              <a:rPr lang="en-US" dirty="0"/>
              <a:t>Have fun</a:t>
            </a:r>
          </a:p>
          <a:p>
            <a:pPr marL="514350" indent="-514350">
              <a:buFont typeface="+mj-lt"/>
              <a:buAutoNum type="arabicPeriod"/>
            </a:pPr>
            <a:endParaRPr lang="en-US" dirty="0"/>
          </a:p>
        </p:txBody>
      </p:sp>
    </p:spTree>
    <p:extLst>
      <p:ext uri="{BB962C8B-B14F-4D97-AF65-F5344CB8AC3E}">
        <p14:creationId xmlns:p14="http://schemas.microsoft.com/office/powerpoint/2010/main" val="106760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560" y="198588"/>
            <a:ext cx="8768080" cy="1143000"/>
          </a:xfrm>
        </p:spPr>
        <p:txBody>
          <a:bodyPr/>
          <a:lstStyle/>
          <a:p>
            <a:r>
              <a:rPr lang="en-US" dirty="0"/>
              <a:t>        Parent Activity: Nutrition Facts Label</a:t>
            </a:r>
          </a:p>
        </p:txBody>
      </p:sp>
      <p:pic>
        <p:nvPicPr>
          <p:cNvPr id="6" name="Content Placeholder 2"/>
          <p:cNvPicPr>
            <a:picLocks noChangeAspect="1"/>
          </p:cNvPicPr>
          <p:nvPr/>
        </p:nvPicPr>
        <p:blipFill>
          <a:blip r:embed="rId3" cstate="print"/>
          <a:stretch>
            <a:fillRect/>
          </a:stretch>
        </p:blipFill>
        <p:spPr>
          <a:xfrm>
            <a:off x="838203" y="1371600"/>
            <a:ext cx="3854452" cy="4800792"/>
          </a:xfrm>
          <a:prstGeom prst="rect">
            <a:avLst/>
          </a:prstGeom>
        </p:spPr>
      </p:pic>
      <p:sp>
        <p:nvSpPr>
          <p:cNvPr id="7" name="Rectangle 4"/>
          <p:cNvSpPr txBox="1"/>
          <p:nvPr/>
        </p:nvSpPr>
        <p:spPr>
          <a:xfrm>
            <a:off x="4907280" y="1450670"/>
            <a:ext cx="4084316" cy="4642652"/>
          </a:xfrm>
          <a:prstGeom prst="rect">
            <a:avLst/>
          </a:prstGeom>
          <a:noFill/>
          <a:ln>
            <a:noFill/>
          </a:ln>
        </p:spPr>
        <p:txBody>
          <a:bodyPr vert="horz" wrap="square" lIns="91440" tIns="45720" rIns="91440" bIns="45720" anchor="t" anchorCtr="0" compatLnSpc="1"/>
          <a:lstStyle/>
          <a:p>
            <a:pPr marL="342900" marR="0" lvl="0" indent="-342900" algn="l" defTabSz="914400" rtl="0" fontAlgn="auto" hangingPunct="1">
              <a:lnSpc>
                <a:spcPct val="90000"/>
              </a:lnSpc>
              <a:spcBef>
                <a:spcPts val="40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4 grams = 1 teaspoon</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endParaRPr lang="en-US" sz="2400" i="0" u="sng" strike="noStrike" kern="1200" cap="none" spc="0" baseline="0" dirty="0">
              <a:solidFill>
                <a:srgbClr val="000000"/>
              </a:solidFill>
              <a:uFillTx/>
            </a:endParaRP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sng" strike="noStrike" kern="1200" cap="none" spc="0" baseline="0" dirty="0">
                <a:solidFill>
                  <a:srgbClr val="000000"/>
                </a:solidFill>
                <a:uFillTx/>
              </a:rPr>
              <a:t>To calculate:</a:t>
            </a:r>
          </a:p>
          <a:p>
            <a:pPr marL="342900" marR="0" lvl="0" indent="-342900"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Find # grams of sugar </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listed on label</a:t>
            </a:r>
          </a:p>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Divide by 4</a:t>
            </a:r>
          </a:p>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 teaspoons of sugar </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per serving</a:t>
            </a:r>
          </a:p>
        </p:txBody>
      </p:sp>
    </p:spTree>
    <p:extLst>
      <p:ext uri="{BB962C8B-B14F-4D97-AF65-F5344CB8AC3E}">
        <p14:creationId xmlns:p14="http://schemas.microsoft.com/office/powerpoint/2010/main" val="281156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20" y="198588"/>
            <a:ext cx="8706135" cy="1143000"/>
          </a:xfrm>
        </p:spPr>
        <p:txBody>
          <a:bodyPr/>
          <a:lstStyle/>
          <a:p>
            <a:r>
              <a:rPr lang="en-US" dirty="0"/>
              <a:t>    Tooth Healthy vs. Tooth Unhealthy</a:t>
            </a:r>
          </a:p>
        </p:txBody>
      </p:sp>
      <p:pic>
        <p:nvPicPr>
          <p:cNvPr id="4" name="Picture 2"/>
          <p:cNvPicPr>
            <a:picLocks noChangeAspect="1"/>
          </p:cNvPicPr>
          <p:nvPr/>
        </p:nvPicPr>
        <p:blipFill>
          <a:blip r:embed="rId3" cstate="print"/>
          <a:srcRect/>
          <a:stretch>
            <a:fillRect/>
          </a:stretch>
        </p:blipFill>
        <p:spPr>
          <a:xfrm>
            <a:off x="2702438" y="1362766"/>
            <a:ext cx="3790946" cy="4908151"/>
          </a:xfrm>
          <a:prstGeom prst="rect">
            <a:avLst/>
          </a:prstGeom>
          <a:noFill/>
          <a:ln>
            <a:noFill/>
          </a:ln>
        </p:spPr>
      </p:pic>
    </p:spTree>
    <p:extLst>
      <p:ext uri="{BB962C8B-B14F-4D97-AF65-F5344CB8AC3E}">
        <p14:creationId xmlns:p14="http://schemas.microsoft.com/office/powerpoint/2010/main" val="27705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a:t>Basics of Oral Health:</a:t>
            </a:r>
          </a:p>
          <a:p>
            <a:r>
              <a:rPr lang="en-US" b="1" i="0" dirty="0"/>
              <a:t>Brush, Floss, Swish</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a:solidFill>
                  <a:srgbClr val="FFFFFF"/>
                </a:solidFill>
              </a:rPr>
              <a:t>4</a:t>
            </a:r>
          </a:p>
        </p:txBody>
      </p:sp>
    </p:spTree>
    <p:extLst>
      <p:ext uri="{BB962C8B-B14F-4D97-AF65-F5344CB8AC3E}">
        <p14:creationId xmlns:p14="http://schemas.microsoft.com/office/powerpoint/2010/main" val="305997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8208" y="198588"/>
            <a:ext cx="6778167" cy="1143000"/>
          </a:xfrm>
        </p:spPr>
        <p:txBody>
          <a:bodyPr/>
          <a:lstStyle/>
          <a:p>
            <a:r>
              <a:rPr lang="en-US" dirty="0"/>
              <a:t>Toothbrushing Procedure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722" y="1523359"/>
            <a:ext cx="3443952" cy="429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cstate="print"/>
          <a:srcRect/>
          <a:stretch>
            <a:fillRect/>
          </a:stretch>
        </p:blipFill>
        <p:spPr bwMode="auto">
          <a:xfrm>
            <a:off x="6166882" y="2519915"/>
            <a:ext cx="2174507" cy="2698603"/>
          </a:xfrm>
          <a:prstGeom prst="rect">
            <a:avLst/>
          </a:prstGeom>
          <a:noFill/>
          <a:ln w="9525">
            <a:noFill/>
            <a:miter lim="800000"/>
            <a:headEnd/>
            <a:tailEnd/>
          </a:ln>
        </p:spPr>
      </p:pic>
    </p:spTree>
    <p:extLst>
      <p:ext uri="{BB962C8B-B14F-4D97-AF65-F5344CB8AC3E}">
        <p14:creationId xmlns:p14="http://schemas.microsoft.com/office/powerpoint/2010/main" val="171146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Brush</a:t>
            </a:r>
          </a:p>
        </p:txBody>
      </p:sp>
      <p:pic>
        <p:nvPicPr>
          <p:cNvPr id="6" name="Picture 2" descr="\\sun\foundation\Administrative\Photos\CFK\CFK 2014\CFK photo shoot\compressed\20140318_Delta-Dental-Service-Foundation_CFK-Website-Activities_019.jpg"/>
          <p:cNvPicPr>
            <a:picLocks noChangeAspect="1"/>
          </p:cNvPicPr>
          <p:nvPr/>
        </p:nvPicPr>
        <p:blipFill>
          <a:blip r:embed="rId3" cstate="print"/>
          <a:srcRect/>
          <a:stretch>
            <a:fillRect/>
          </a:stretch>
        </p:blipFill>
        <p:spPr>
          <a:xfrm>
            <a:off x="5034276" y="2172229"/>
            <a:ext cx="3451860" cy="2301243"/>
          </a:xfrm>
          <a:prstGeom prst="rect">
            <a:avLst/>
          </a:prstGeom>
          <a:noFill/>
          <a:ln>
            <a:noFill/>
          </a:ln>
        </p:spPr>
      </p:pic>
      <p:sp>
        <p:nvSpPr>
          <p:cNvPr id="8" name="Rectangle 2"/>
          <p:cNvSpPr/>
          <p:nvPr/>
        </p:nvSpPr>
        <p:spPr>
          <a:xfrm>
            <a:off x="4640892" y="4632960"/>
            <a:ext cx="4238628" cy="369332"/>
          </a:xfrm>
          <a:prstGeom prst="rect">
            <a:avLst/>
          </a:prstGeom>
          <a:noFill/>
          <a:ln>
            <a:noFill/>
            <a:prstDash val="solid"/>
          </a:ln>
        </p:spPr>
        <p:txBody>
          <a:bodyPr vert="horz" wrap="square" lIns="91440" tIns="45720" rIns="91440" bIns="45720" anchor="t" anchorCtr="1" compatLnSpc="1">
            <a:spAutoFit/>
          </a:bodyPr>
          <a:lstStyle/>
          <a:p>
            <a:pPr marL="2560320" lvl="0" indent="-2632072" algn="ctr" defTabSz="914400">
              <a:defRPr sz="1800" b="0" i="0" u="none" strike="noStrike" kern="0" cap="none" spc="0" baseline="0">
                <a:solidFill>
                  <a:srgbClr val="000000"/>
                </a:solidFill>
                <a:uFillTx/>
              </a:defRPr>
            </a:pPr>
            <a:endParaRPr lang="en-US" sz="1800" b="0" i="0" u="none" strike="noStrike" kern="1200" cap="none" spc="0" baseline="0" dirty="0">
              <a:solidFill>
                <a:srgbClr val="FF0000"/>
              </a:solidFill>
              <a:uFillTx/>
            </a:endParaRPr>
          </a:p>
        </p:txBody>
      </p:sp>
      <p:sp>
        <p:nvSpPr>
          <p:cNvPr id="2" name="Rectangle 1"/>
          <p:cNvSpPr/>
          <p:nvPr/>
        </p:nvSpPr>
        <p:spPr>
          <a:xfrm>
            <a:off x="4474206" y="4817626"/>
            <a:ext cx="4572000" cy="646331"/>
          </a:xfrm>
          <a:prstGeom prst="rect">
            <a:avLst/>
          </a:prstGeom>
        </p:spPr>
        <p:txBody>
          <a:bodyPr>
            <a:spAutoFit/>
          </a:bodyPr>
          <a:lstStyle/>
          <a:p>
            <a:pPr marL="2560320" indent="-2632075" algn="ctr"/>
            <a:r>
              <a:rPr lang="en-US" b="1" dirty="0">
                <a:solidFill>
                  <a:srgbClr val="EB6F32"/>
                </a:solidFill>
              </a:rPr>
              <a:t>A smear when they appear and </a:t>
            </a:r>
          </a:p>
          <a:p>
            <a:pPr marL="2632075" indent="-2632075" algn="ctr">
              <a:spcAft>
                <a:spcPts val="1200"/>
              </a:spcAft>
            </a:pPr>
            <a:r>
              <a:rPr lang="en-US" b="1" dirty="0">
                <a:solidFill>
                  <a:srgbClr val="EB6F32"/>
                </a:solidFill>
              </a:rPr>
              <a:t>at 3 the size of a pea!</a:t>
            </a:r>
            <a:endParaRPr lang="en-US" dirty="0">
              <a:solidFill>
                <a:srgbClr val="7F3F98"/>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23" y="1319393"/>
            <a:ext cx="3421583" cy="46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086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239358"/>
            <a:ext cx="8884138" cy="1143000"/>
          </a:xfrm>
        </p:spPr>
        <p:txBody>
          <a:bodyPr/>
          <a:lstStyle/>
          <a:p>
            <a:pPr algn="ctr"/>
            <a:r>
              <a:rPr lang="en-US" dirty="0"/>
              <a:t>Toothbrush Storage</a:t>
            </a:r>
          </a:p>
        </p:txBody>
      </p:sp>
      <p:grpSp>
        <p:nvGrpSpPr>
          <p:cNvPr id="4" name="Group 8"/>
          <p:cNvGrpSpPr/>
          <p:nvPr/>
        </p:nvGrpSpPr>
        <p:grpSpPr>
          <a:xfrm>
            <a:off x="228600" y="3581403"/>
            <a:ext cx="4343400" cy="2741608"/>
            <a:chOff x="228600" y="3581403"/>
            <a:chExt cx="4343400" cy="2741608"/>
          </a:xfrm>
        </p:grpSpPr>
        <p:pic>
          <p:nvPicPr>
            <p:cNvPr id="5" name="Content Placeholder 6" descr="plaksmacker rack.jpg"/>
            <p:cNvPicPr>
              <a:picLocks noChangeAspect="1"/>
            </p:cNvPicPr>
            <p:nvPr/>
          </p:nvPicPr>
          <p:blipFill>
            <a:blip r:embed="rId3" cstate="print"/>
            <a:srcRect/>
            <a:stretch>
              <a:fillRect/>
            </a:stretch>
          </p:blipFill>
          <p:spPr>
            <a:xfrm>
              <a:off x="228600" y="3581403"/>
              <a:ext cx="4343400" cy="2741608"/>
            </a:xfrm>
            <a:prstGeom prst="rect">
              <a:avLst/>
            </a:prstGeom>
            <a:noFill/>
            <a:ln>
              <a:noFill/>
            </a:ln>
          </p:spPr>
        </p:pic>
        <p:sp>
          <p:nvSpPr>
            <p:cNvPr id="6" name="Rectangle 6"/>
            <p:cNvSpPr/>
            <p:nvPr/>
          </p:nvSpPr>
          <p:spPr>
            <a:xfrm>
              <a:off x="1371600" y="5562596"/>
              <a:ext cx="2514600" cy="36671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A44B69"/>
                </a:solidFill>
                <a:uFillTx/>
                <a:latin typeface="Tahoma" pitchFamily="34"/>
              </a:endParaRPr>
            </a:p>
          </p:txBody>
        </p:sp>
      </p:grpSp>
      <p:pic>
        <p:nvPicPr>
          <p:cNvPr id="7" name="Content Placeholder 7" descr="Brush Holders.JPG"/>
          <p:cNvPicPr>
            <a:picLocks noChangeAspect="1"/>
          </p:cNvPicPr>
          <p:nvPr/>
        </p:nvPicPr>
        <p:blipFill>
          <a:blip r:embed="rId4" cstate="print"/>
          <a:srcRect/>
          <a:stretch>
            <a:fillRect/>
          </a:stretch>
        </p:blipFill>
        <p:spPr>
          <a:xfrm>
            <a:off x="4648196" y="1524003"/>
            <a:ext cx="4030666" cy="2743200"/>
          </a:xfrm>
          <a:prstGeom prst="rect">
            <a:avLst/>
          </a:prstGeom>
          <a:noFill/>
          <a:ln>
            <a:noFill/>
          </a:ln>
        </p:spPr>
      </p:pic>
    </p:spTree>
    <p:extLst>
      <p:ext uri="{BB962C8B-B14F-4D97-AF65-F5344CB8AC3E}">
        <p14:creationId xmlns:p14="http://schemas.microsoft.com/office/powerpoint/2010/main" val="320010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39358"/>
            <a:ext cx="8901354" cy="1143000"/>
          </a:xfrm>
        </p:spPr>
        <p:txBody>
          <a:bodyPr/>
          <a:lstStyle/>
          <a:p>
            <a:pPr algn="ctr"/>
            <a:r>
              <a:rPr lang="en-US" dirty="0">
                <a:latin typeface="+mn-lt"/>
              </a:rPr>
              <a:t>  Fluoride Helps Prevent Tooth Decay </a:t>
            </a:r>
          </a:p>
        </p:txBody>
      </p:sp>
      <p:sp>
        <p:nvSpPr>
          <p:cNvPr id="3" name="Text Placeholder 2"/>
          <p:cNvSpPr>
            <a:spLocks noGrp="1"/>
          </p:cNvSpPr>
          <p:nvPr>
            <p:ph type="body" sz="quarter" idx="10"/>
          </p:nvPr>
        </p:nvSpPr>
        <p:spPr>
          <a:xfrm>
            <a:off x="629919" y="1820333"/>
            <a:ext cx="8090747" cy="4416778"/>
          </a:xfrm>
        </p:spPr>
        <p:txBody>
          <a:bodyPr>
            <a:normAutofit/>
          </a:bodyPr>
          <a:lstStyle/>
          <a:p>
            <a:pPr marL="0" lvl="0" indent="0">
              <a:spcBef>
                <a:spcPts val="600"/>
              </a:spcBef>
              <a:buNone/>
            </a:pPr>
            <a:r>
              <a:rPr lang="en-US" dirty="0">
                <a:solidFill>
                  <a:srgbClr val="EB6F32"/>
                </a:solidFill>
              </a:rPr>
              <a:t>Fluoride: </a:t>
            </a:r>
          </a:p>
          <a:p>
            <a:pPr marL="0" lvl="0" indent="0">
              <a:spcBef>
                <a:spcPts val="600"/>
              </a:spcBef>
              <a:buNone/>
            </a:pPr>
            <a:r>
              <a:rPr lang="en-US" dirty="0">
                <a:solidFill>
                  <a:srgbClr val="EB6F32"/>
                </a:solidFill>
              </a:rPr>
              <a:t>A natural mineral that helps prevent cavities</a:t>
            </a:r>
          </a:p>
          <a:p>
            <a:pPr marL="457200" lvl="0" indent="-457200">
              <a:spcBef>
                <a:spcPts val="600"/>
              </a:spcBef>
              <a:buNone/>
            </a:pPr>
            <a:r>
              <a:rPr lang="en-US" dirty="0"/>
              <a:t>Fluoride Sources:</a:t>
            </a:r>
          </a:p>
          <a:p>
            <a:pPr marL="914400" lvl="0" indent="-457200">
              <a:spcBef>
                <a:spcPts val="600"/>
              </a:spcBef>
            </a:pPr>
            <a:r>
              <a:rPr lang="en-US" dirty="0"/>
              <a:t>Tap water in many communities </a:t>
            </a:r>
          </a:p>
          <a:p>
            <a:pPr marL="914400" lvl="0" indent="-457200">
              <a:spcBef>
                <a:spcPts val="600"/>
              </a:spcBef>
            </a:pPr>
            <a:r>
              <a:rPr lang="en-US" dirty="0"/>
              <a:t>Fluoride varnish, rinse, gel, toothpaste, drops and pills</a:t>
            </a:r>
          </a:p>
          <a:p>
            <a:pPr marL="457200" indent="0">
              <a:spcBef>
                <a:spcPts val="600"/>
              </a:spcBef>
              <a:buNone/>
            </a:pPr>
            <a:r>
              <a:rPr lang="en-US" dirty="0"/>
              <a:t>Visit: www.</a:t>
            </a:r>
            <a:r>
              <a:rPr lang="en-US" sz="2800" dirty="0"/>
              <a:t>ilikemyteeth.org </a:t>
            </a:r>
          </a:p>
          <a:p>
            <a:pPr marL="457200" lvl="0" indent="0">
              <a:spcBef>
                <a:spcPts val="600"/>
              </a:spcBef>
              <a:buNone/>
            </a:pPr>
            <a:endParaRPr lang="en-US" dirty="0"/>
          </a:p>
          <a:p>
            <a:endParaRPr lang="en-US" dirty="0"/>
          </a:p>
        </p:txBody>
      </p:sp>
    </p:spTree>
    <p:extLst>
      <p:ext uri="{BB962C8B-B14F-4D97-AF65-F5344CB8AC3E}">
        <p14:creationId xmlns:p14="http://schemas.microsoft.com/office/powerpoint/2010/main" val="297928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a:t>Basics of Oral Health:</a:t>
            </a:r>
          </a:p>
          <a:p>
            <a:r>
              <a:rPr lang="en-US" b="1" i="0" dirty="0"/>
              <a:t>Going to the Dentist</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a:solidFill>
                  <a:srgbClr val="FFFFFF"/>
                </a:solidFill>
              </a:rPr>
              <a:t>5</a:t>
            </a:r>
          </a:p>
        </p:txBody>
      </p:sp>
    </p:spTree>
    <p:extLst>
      <p:ext uri="{BB962C8B-B14F-4D97-AF65-F5344CB8AC3E}">
        <p14:creationId xmlns:p14="http://schemas.microsoft.com/office/powerpoint/2010/main" val="405836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 y="239358"/>
            <a:ext cx="8904458" cy="1143000"/>
          </a:xfrm>
        </p:spPr>
        <p:txBody>
          <a:bodyPr/>
          <a:lstStyle/>
          <a:p>
            <a:pPr algn="ctr"/>
            <a:r>
              <a:rPr lang="en-US" dirty="0"/>
              <a:t>Visiting the Dentist</a:t>
            </a:r>
          </a:p>
        </p:txBody>
      </p:sp>
      <p:sp>
        <p:nvSpPr>
          <p:cNvPr id="4" name="Text Placeholder 3"/>
          <p:cNvSpPr>
            <a:spLocks noGrp="1"/>
          </p:cNvSpPr>
          <p:nvPr>
            <p:ph type="body" sz="quarter" idx="10"/>
          </p:nvPr>
        </p:nvSpPr>
        <p:spPr>
          <a:xfrm>
            <a:off x="348932" y="1546013"/>
            <a:ext cx="8398827" cy="4416778"/>
          </a:xfrm>
        </p:spPr>
        <p:txBody>
          <a:bodyPr/>
          <a:lstStyle/>
          <a:p>
            <a:pPr lvl="0">
              <a:lnSpc>
                <a:spcPct val="150000"/>
              </a:lnSpc>
              <a:spcBef>
                <a:spcPts val="600"/>
              </a:spcBef>
            </a:pPr>
            <a:r>
              <a:rPr lang="en-US" sz="2800" dirty="0"/>
              <a:t>First Visit, First Birthday</a:t>
            </a:r>
          </a:p>
          <a:p>
            <a:pPr lvl="0">
              <a:lnSpc>
                <a:spcPct val="150000"/>
              </a:lnSpc>
              <a:spcBef>
                <a:spcPts val="600"/>
              </a:spcBef>
            </a:pPr>
            <a:r>
              <a:rPr lang="en-US" sz="2800" dirty="0"/>
              <a:t>Regular checkups – catch early decay and make teeth stronger (cleaning, fluoride varnish, x-rays)</a:t>
            </a:r>
          </a:p>
          <a:p>
            <a:pPr lvl="0">
              <a:lnSpc>
                <a:spcPct val="150000"/>
              </a:lnSpc>
              <a:spcBef>
                <a:spcPts val="600"/>
              </a:spcBef>
            </a:pPr>
            <a:r>
              <a:rPr lang="en-US" sz="2800" dirty="0"/>
              <a:t>Treatment – important to follow up </a:t>
            </a:r>
          </a:p>
          <a:p>
            <a:pPr marL="0" indent="0">
              <a:buNone/>
            </a:pPr>
            <a:endParaRPr lang="en-US" dirty="0"/>
          </a:p>
        </p:txBody>
      </p:sp>
      <p:pic>
        <p:nvPicPr>
          <p:cNvPr id="6" name="Picture 5" descr="abcd-knee-to-knee-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65080" y="3887217"/>
            <a:ext cx="2250722" cy="2250722"/>
          </a:xfrm>
          <a:prstGeom prst="rect">
            <a:avLst/>
          </a:prstGeom>
        </p:spPr>
      </p:pic>
    </p:spTree>
    <p:extLst>
      <p:ext uri="{BB962C8B-B14F-4D97-AF65-F5344CB8AC3E}">
        <p14:creationId xmlns:p14="http://schemas.microsoft.com/office/powerpoint/2010/main" val="275248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39358"/>
            <a:ext cx="8873978" cy="1143000"/>
          </a:xfrm>
        </p:spPr>
        <p:txBody>
          <a:bodyPr/>
          <a:lstStyle/>
          <a:p>
            <a:pPr algn="ctr"/>
            <a:r>
              <a:rPr lang="en-US" dirty="0"/>
              <a:t>Connecting Families to Care</a:t>
            </a:r>
          </a:p>
        </p:txBody>
      </p:sp>
      <p:sp>
        <p:nvSpPr>
          <p:cNvPr id="4" name="Text Placeholder 3"/>
          <p:cNvSpPr>
            <a:spLocks noGrp="1"/>
          </p:cNvSpPr>
          <p:nvPr>
            <p:ph type="body" sz="quarter" idx="10"/>
          </p:nvPr>
        </p:nvSpPr>
        <p:spPr/>
        <p:txBody>
          <a:bodyPr/>
          <a:lstStyle/>
          <a:p>
            <a:pPr lvl="1">
              <a:spcBef>
                <a:spcPts val="800"/>
              </a:spcBef>
            </a:pPr>
            <a:r>
              <a:rPr lang="en-US" sz="3200" dirty="0">
                <a:highlight>
                  <a:srgbClr val="FFFF00"/>
                </a:highlight>
              </a:rPr>
              <a:t>Access to Baby and Childhood Dentistry (ABCD) </a:t>
            </a:r>
          </a:p>
          <a:p>
            <a:pPr lvl="1">
              <a:spcBef>
                <a:spcPts val="800"/>
              </a:spcBef>
            </a:pPr>
            <a:r>
              <a:rPr lang="en-US" sz="3200" dirty="0"/>
              <a:t>Private Insurance</a:t>
            </a:r>
          </a:p>
          <a:p>
            <a:endParaRPr lang="en-US" dirty="0"/>
          </a:p>
        </p:txBody>
      </p:sp>
      <p:pic>
        <p:nvPicPr>
          <p:cNvPr id="5" name="Picture 2" descr="T:\Administrative\Photos\Stock Photos\african_american_family_w_toddlers.jpg"/>
          <p:cNvPicPr>
            <a:picLocks noChangeAspect="1"/>
          </p:cNvPicPr>
          <p:nvPr/>
        </p:nvPicPr>
        <p:blipFill>
          <a:blip r:embed="rId3" cstate="print"/>
          <a:srcRect/>
          <a:stretch>
            <a:fillRect/>
          </a:stretch>
        </p:blipFill>
        <p:spPr>
          <a:xfrm>
            <a:off x="4876796" y="3474716"/>
            <a:ext cx="3162260" cy="2107399"/>
          </a:xfrm>
          <a:prstGeom prst="rect">
            <a:avLst/>
          </a:prstGeom>
          <a:noFill/>
          <a:ln>
            <a:noFill/>
          </a:ln>
        </p:spPr>
      </p:pic>
    </p:spTree>
    <p:extLst>
      <p:ext uri="{BB962C8B-B14F-4D97-AF65-F5344CB8AC3E}">
        <p14:creationId xmlns:p14="http://schemas.microsoft.com/office/powerpoint/2010/main" val="10421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0" y="239358"/>
            <a:ext cx="8139687" cy="1143000"/>
          </a:xfrm>
        </p:spPr>
        <p:txBody>
          <a:bodyPr>
            <a:normAutofit/>
          </a:bodyPr>
          <a:lstStyle/>
          <a:p>
            <a:pPr algn="ctr"/>
            <a:r>
              <a:rPr lang="en-US" sz="3100" dirty="0">
                <a:latin typeface="+mn-lt"/>
              </a:rPr>
              <a:t>Preventative Dental Data </a:t>
            </a:r>
            <a:br>
              <a:rPr lang="en-US" sz="3100" dirty="0">
                <a:latin typeface="+mn-lt"/>
              </a:rPr>
            </a:br>
            <a:r>
              <a:rPr lang="en-US" sz="3100" dirty="0">
                <a:latin typeface="+mn-lt"/>
              </a:rPr>
              <a:t>for 9 WCI Counties</a:t>
            </a:r>
            <a:endParaRPr lang="en-US" sz="2200" dirty="0">
              <a:latin typeface="+mn-lt"/>
            </a:endParaRPr>
          </a:p>
        </p:txBody>
      </p:sp>
      <p:sp>
        <p:nvSpPr>
          <p:cNvPr id="3" name="Text Placeholder 2"/>
          <p:cNvSpPr>
            <a:spLocks noGrp="1"/>
          </p:cNvSpPr>
          <p:nvPr>
            <p:ph type="body" sz="quarter" idx="10"/>
          </p:nvPr>
        </p:nvSpPr>
        <p:spPr>
          <a:xfrm>
            <a:off x="430213" y="1535853"/>
            <a:ext cx="8290454" cy="4416778"/>
          </a:xfrm>
        </p:spPr>
        <p:txBody>
          <a:bodyPr>
            <a:normAutofit/>
          </a:bodyPr>
          <a:lstStyle/>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Becker &amp; Clay</a:t>
            </a:r>
          </a:p>
          <a:p>
            <a:pPr lvl="0" defTabSz="914400" hangingPunct="0">
              <a:spcBef>
                <a:spcPts val="600"/>
              </a:spcBef>
              <a:buNone/>
              <a:defRPr sz="1800" b="0" i="0" u="none" strike="noStrike" kern="0" cap="none" spc="0" baseline="0">
                <a:solidFill>
                  <a:srgbClr val="000000"/>
                </a:solidFill>
                <a:uFillTx/>
              </a:defRPr>
            </a:pPr>
            <a:r>
              <a:rPr lang="en-US" sz="2400" kern="0" dirty="0">
                <a:solidFill>
                  <a:srgbClr val="7F3F98"/>
                </a:solidFill>
              </a:rPr>
              <a:t>Children under 1 yr. olds </a:t>
            </a:r>
          </a:p>
          <a:p>
            <a:pPr lvl="0" defTabSz="914400" hangingPunct="0">
              <a:spcBef>
                <a:spcPts val="600"/>
              </a:spcBef>
              <a:buNone/>
              <a:defRPr sz="1800" b="0" i="0" u="none" strike="noStrike" kern="0" cap="none" spc="0" baseline="0">
                <a:solidFill>
                  <a:srgbClr val="000000"/>
                </a:solidFill>
                <a:uFillTx/>
              </a:defRPr>
            </a:pPr>
            <a:endParaRPr lang="en-US" sz="2400" kern="0" dirty="0">
              <a:solidFill>
                <a:srgbClr val="7F3F98"/>
              </a:solidFill>
            </a:endParaRPr>
          </a:p>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Avg 9.7%</a:t>
            </a:r>
          </a:p>
          <a:p>
            <a:pPr lvl="0" defTabSz="914400" hangingPunct="0">
              <a:spcBef>
                <a:spcPts val="600"/>
              </a:spcBef>
              <a:buNone/>
              <a:defRPr sz="1800" b="0" i="0" u="none" strike="noStrike" kern="0" cap="none" spc="0" baseline="0">
                <a:solidFill>
                  <a:srgbClr val="000000"/>
                </a:solidFill>
                <a:uFillTx/>
              </a:defRPr>
            </a:pPr>
            <a:r>
              <a:rPr lang="en-US" sz="2400" kern="0" dirty="0">
                <a:solidFill>
                  <a:srgbClr val="7F3F98"/>
                </a:solidFill>
              </a:rPr>
              <a:t>Percentage of 1-2 yr. olds</a:t>
            </a:r>
          </a:p>
          <a:p>
            <a:pPr lvl="0" defTabSz="914400" hangingPunct="0">
              <a:spcBef>
                <a:spcPts val="600"/>
              </a:spcBef>
              <a:buNone/>
              <a:defRPr sz="1800" b="0" i="0" u="none" strike="noStrike" kern="0" cap="none" spc="0" baseline="0">
                <a:solidFill>
                  <a:srgbClr val="000000"/>
                </a:solidFill>
                <a:uFillTx/>
              </a:defRPr>
            </a:pPr>
            <a:endParaRPr lang="en-US" sz="3600" kern="0" dirty="0">
              <a:solidFill>
                <a:srgbClr val="7F3F98"/>
              </a:solidFill>
            </a:endParaRPr>
          </a:p>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Avg 39 %</a:t>
            </a:r>
          </a:p>
          <a:p>
            <a:pPr lvl="0" defTabSz="914400" hangingPunct="0">
              <a:spcBef>
                <a:spcPts val="600"/>
              </a:spcBef>
              <a:buNone/>
              <a:defRPr sz="1800" b="0" i="0" u="none" strike="noStrike" kern="0" cap="none" spc="0" baseline="0">
                <a:solidFill>
                  <a:srgbClr val="000000"/>
                </a:solidFill>
                <a:uFillTx/>
              </a:defRPr>
            </a:pPr>
            <a:r>
              <a:rPr lang="en-US" sz="2400" kern="0" dirty="0">
                <a:solidFill>
                  <a:srgbClr val="7F3F98"/>
                </a:solidFill>
              </a:rPr>
              <a:t>Percentage of 3-5 yr. olds</a:t>
            </a:r>
          </a:p>
          <a:p>
            <a:endParaRPr lang="en-US" dirty="0"/>
          </a:p>
        </p:txBody>
      </p:sp>
      <p:sp>
        <p:nvSpPr>
          <p:cNvPr id="4" name="TextBox 3">
            <a:extLst>
              <a:ext uri="{FF2B5EF4-FFF2-40B4-BE49-F238E27FC236}">
                <a16:creationId xmlns:a16="http://schemas.microsoft.com/office/drawing/2014/main" id="{7717FF80-70F2-2698-A09C-F681F7418124}"/>
              </a:ext>
            </a:extLst>
          </p:cNvPr>
          <p:cNvSpPr txBox="1"/>
          <p:nvPr/>
        </p:nvSpPr>
        <p:spPr>
          <a:xfrm>
            <a:off x="5936813" y="6129012"/>
            <a:ext cx="3089564" cy="369332"/>
          </a:xfrm>
          <a:prstGeom prst="rect">
            <a:avLst/>
          </a:prstGeom>
          <a:noFill/>
        </p:spPr>
        <p:txBody>
          <a:bodyPr wrap="square" rtlCol="0">
            <a:spAutoFit/>
          </a:bodyPr>
          <a:lstStyle/>
          <a:p>
            <a:r>
              <a:rPr lang="en-US" dirty="0"/>
              <a:t>Based on 2020 Medicaid Data</a:t>
            </a:r>
          </a:p>
        </p:txBody>
      </p:sp>
    </p:spTree>
    <p:extLst>
      <p:ext uri="{BB962C8B-B14F-4D97-AF65-F5344CB8AC3E}">
        <p14:creationId xmlns:p14="http://schemas.microsoft.com/office/powerpoint/2010/main" val="25764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 y="493358"/>
            <a:ext cx="8904458" cy="1143000"/>
          </a:xfrm>
        </p:spPr>
        <p:txBody>
          <a:bodyPr>
            <a:normAutofit fontScale="90000"/>
          </a:bodyPr>
          <a:lstStyle/>
          <a:p>
            <a:pPr lvl="0" algn="ctr"/>
            <a:r>
              <a:rPr lang="en-US" sz="4000" dirty="0"/>
              <a:t>Family  Engagement </a:t>
            </a:r>
            <a:br>
              <a:rPr lang="en-US" b="0" dirty="0">
                <a:latin typeface="Accord SF"/>
              </a:rPr>
            </a:b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651" y="1738814"/>
            <a:ext cx="4473429" cy="448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869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5600" y="1369789"/>
            <a:ext cx="6248400" cy="1284430"/>
          </a:xfrm>
        </p:spPr>
        <p:txBody>
          <a:bodyPr/>
          <a:lstStyle/>
          <a:p>
            <a:r>
              <a:rPr lang="en-US" dirty="0"/>
              <a:t>Appendix</a:t>
            </a:r>
          </a:p>
        </p:txBody>
      </p:sp>
      <p:sp>
        <p:nvSpPr>
          <p:cNvPr id="6" name="Text Placeholder 5"/>
          <p:cNvSpPr>
            <a:spLocks noGrp="1"/>
          </p:cNvSpPr>
          <p:nvPr>
            <p:ph type="body" sz="quarter" idx="10"/>
          </p:nvPr>
        </p:nvSpPr>
        <p:spPr>
          <a:xfrm>
            <a:off x="4333875" y="5500372"/>
            <a:ext cx="5414963" cy="606107"/>
          </a:xfrm>
        </p:spPr>
        <p:txBody>
          <a:bodyPr/>
          <a:lstStyle/>
          <a:p>
            <a:r>
              <a:rPr lang="en-US" b="1" dirty="0"/>
              <a:t>www.cavityfreekids.org</a:t>
            </a:r>
          </a:p>
        </p:txBody>
      </p:sp>
    </p:spTree>
    <p:extLst>
      <p:ext uri="{BB962C8B-B14F-4D97-AF65-F5344CB8AC3E}">
        <p14:creationId xmlns:p14="http://schemas.microsoft.com/office/powerpoint/2010/main" val="3642224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99440" y="1652588"/>
            <a:ext cx="8107998" cy="4578350"/>
          </a:xfrm>
        </p:spPr>
        <p:txBody>
          <a:bodyPr/>
          <a:lstStyle/>
          <a:p>
            <a:pPr>
              <a:spcBef>
                <a:spcPts val="1400"/>
              </a:spcBef>
            </a:pPr>
            <a:r>
              <a:rPr lang="en-US" dirty="0"/>
              <a:t>Requirements</a:t>
            </a:r>
          </a:p>
          <a:p>
            <a:pPr>
              <a:spcBef>
                <a:spcPts val="1400"/>
              </a:spcBef>
            </a:pPr>
            <a:r>
              <a:rPr lang="en-US" dirty="0"/>
              <a:t>Themes</a:t>
            </a:r>
          </a:p>
          <a:p>
            <a:pPr lvl="0">
              <a:spcBef>
                <a:spcPts val="1400"/>
              </a:spcBef>
              <a:buFont typeface="Arial" panose="020B0604020202020204" pitchFamily="34" charset="0"/>
              <a:buChar char="•"/>
            </a:pPr>
            <a:r>
              <a:rPr lang="en-US" dirty="0"/>
              <a:t>CFK  Day, Week, Month, Year</a:t>
            </a:r>
          </a:p>
          <a:p>
            <a:pPr>
              <a:spcBef>
                <a:spcPts val="1400"/>
              </a:spcBef>
            </a:pPr>
            <a:r>
              <a:rPr lang="en-US" dirty="0"/>
              <a:t>One Circle Time</a:t>
            </a:r>
          </a:p>
          <a:p>
            <a:pPr>
              <a:spcBef>
                <a:spcPts val="1400"/>
              </a:spcBef>
            </a:pPr>
            <a:r>
              <a:rPr lang="en-US" dirty="0"/>
              <a:t>Supportive Learning Centers</a:t>
            </a:r>
          </a:p>
          <a:p>
            <a:pPr lvl="0" algn="ctr">
              <a:spcBef>
                <a:spcPts val="1400"/>
              </a:spcBef>
              <a:buNone/>
            </a:pPr>
            <a:endParaRPr lang="en-US" sz="4800" dirty="0"/>
          </a:p>
          <a:p>
            <a:endParaRPr lang="en-US" dirty="0"/>
          </a:p>
        </p:txBody>
      </p:sp>
      <p:sp>
        <p:nvSpPr>
          <p:cNvPr id="3" name="Title 2"/>
          <p:cNvSpPr>
            <a:spLocks noGrp="1"/>
          </p:cNvSpPr>
          <p:nvPr>
            <p:ph type="title"/>
          </p:nvPr>
        </p:nvSpPr>
        <p:spPr>
          <a:xfrm>
            <a:off x="1097280" y="198588"/>
            <a:ext cx="7100855" cy="1143000"/>
          </a:xfrm>
        </p:spPr>
        <p:txBody>
          <a:bodyPr/>
          <a:lstStyle/>
          <a:p>
            <a:r>
              <a:rPr lang="en-US" dirty="0"/>
              <a:t>Commit to Oral Health</a:t>
            </a:r>
          </a:p>
        </p:txBody>
      </p:sp>
    </p:spTree>
    <p:extLst>
      <p:ext uri="{BB962C8B-B14F-4D97-AF65-F5344CB8AC3E}">
        <p14:creationId xmlns:p14="http://schemas.microsoft.com/office/powerpoint/2010/main" val="1052447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160" y="239358"/>
            <a:ext cx="8762218" cy="1143000"/>
          </a:xfrm>
        </p:spPr>
        <p:txBody>
          <a:bodyPr>
            <a:normAutofit/>
          </a:bodyPr>
          <a:lstStyle/>
          <a:p>
            <a:pPr lvl="0" algn="ctr"/>
            <a:r>
              <a:rPr lang="en-US" dirty="0"/>
              <a:t>     For a Lifetime of Good Oral Health</a:t>
            </a:r>
          </a:p>
        </p:txBody>
      </p:sp>
      <p:pic>
        <p:nvPicPr>
          <p:cNvPr id="5" name="Picture 2" descr="T:\Administrative\Photos\CFK\CFK 2014\CFK photo shoot\compressed\20140318_Delta-Dental-Service-Foundation_CFK-Website-Activities_060.jpg"/>
          <p:cNvPicPr>
            <a:picLocks noChangeAspect="1"/>
          </p:cNvPicPr>
          <p:nvPr/>
        </p:nvPicPr>
        <p:blipFill>
          <a:blip r:embed="rId3" cstate="print"/>
          <a:srcRect/>
          <a:stretch>
            <a:fillRect/>
          </a:stretch>
        </p:blipFill>
        <p:spPr>
          <a:xfrm>
            <a:off x="2209803" y="2209803"/>
            <a:ext cx="4754880" cy="3169923"/>
          </a:xfrm>
          <a:prstGeom prst="rect">
            <a:avLst/>
          </a:prstGeom>
          <a:noFill/>
          <a:ln>
            <a:noFill/>
          </a:ln>
        </p:spPr>
      </p:pic>
    </p:spTree>
    <p:extLst>
      <p:ext uri="{BB962C8B-B14F-4D97-AF65-F5344CB8AC3E}">
        <p14:creationId xmlns:p14="http://schemas.microsoft.com/office/powerpoint/2010/main" val="253563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22" y="168238"/>
            <a:ext cx="8924778" cy="1143000"/>
          </a:xfrm>
        </p:spPr>
        <p:txBody>
          <a:bodyPr/>
          <a:lstStyle/>
          <a:p>
            <a:pPr algn="ctr"/>
            <a:r>
              <a:rPr lang="en-US" sz="4800" b="0" kern="0" dirty="0">
                <a:latin typeface="Accord Heavy SF"/>
              </a:rPr>
              <a:t>   </a:t>
            </a:r>
            <a:r>
              <a:rPr lang="en-US" kern="0" dirty="0">
                <a:latin typeface="+mn-lt"/>
              </a:rPr>
              <a:t>The Children Behind the Statistics</a:t>
            </a:r>
            <a:endParaRPr lang="en-US" dirty="0">
              <a:latin typeface="+mn-lt"/>
            </a:endParaRPr>
          </a:p>
        </p:txBody>
      </p:sp>
      <p:pic>
        <p:nvPicPr>
          <p:cNvPr id="4" name="Picture 2" descr="\\sun\foundation\Administrative\Photos\CFK\CFK 2014\CFK photo shoot\compressed\20140318_Delta-Dental-Service-Foundation_CFK-Website-Activities_058.jpg"/>
          <p:cNvPicPr>
            <a:picLocks noChangeAspect="1"/>
          </p:cNvPicPr>
          <p:nvPr/>
        </p:nvPicPr>
        <p:blipFill>
          <a:blip r:embed="rId3" cstate="print"/>
          <a:srcRect/>
          <a:stretch>
            <a:fillRect/>
          </a:stretch>
        </p:blipFill>
        <p:spPr>
          <a:xfrm>
            <a:off x="2286000" y="1981203"/>
            <a:ext cx="4554855" cy="3036566"/>
          </a:xfrm>
          <a:prstGeom prst="rect">
            <a:avLst/>
          </a:prstGeom>
          <a:noFill/>
          <a:ln>
            <a:noFill/>
          </a:ln>
        </p:spPr>
      </p:pic>
    </p:spTree>
    <p:extLst>
      <p:ext uri="{BB962C8B-B14F-4D97-AF65-F5344CB8AC3E}">
        <p14:creationId xmlns:p14="http://schemas.microsoft.com/office/powerpoint/2010/main" val="398924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239358"/>
            <a:ext cx="8802858" cy="1143000"/>
          </a:xfrm>
        </p:spPr>
        <p:txBody>
          <a:bodyPr/>
          <a:lstStyle/>
          <a:p>
            <a:pPr algn="ctr"/>
            <a:r>
              <a:rPr lang="en-US" dirty="0">
                <a:latin typeface="+mn-lt"/>
              </a:rPr>
              <a:t>       What is Included in Cavity Free Kids</a:t>
            </a:r>
          </a:p>
        </p:txBody>
      </p:sp>
      <p:sp>
        <p:nvSpPr>
          <p:cNvPr id="3" name="Text Placeholder 2"/>
          <p:cNvSpPr>
            <a:spLocks noGrp="1"/>
          </p:cNvSpPr>
          <p:nvPr>
            <p:ph type="body" sz="quarter" idx="10"/>
          </p:nvPr>
        </p:nvSpPr>
        <p:spPr>
          <a:xfrm>
            <a:off x="430213" y="1363731"/>
            <a:ext cx="8290454" cy="4416778"/>
          </a:xfrm>
        </p:spPr>
        <p:txBody>
          <a:bodyPr/>
          <a:lstStyle/>
          <a:p>
            <a:pPr marL="0" lvl="1" indent="0">
              <a:spcBef>
                <a:spcPts val="600"/>
              </a:spcBef>
              <a:buNone/>
            </a:pPr>
            <a:endParaRPr lang="en-US" sz="2400" dirty="0"/>
          </a:p>
          <a:p>
            <a:pPr marL="0" lvl="1" indent="0">
              <a:spcBef>
                <a:spcPts val="600"/>
              </a:spcBef>
              <a:buNone/>
            </a:pPr>
            <a:r>
              <a:rPr lang="en-US" sz="2400" dirty="0"/>
              <a:t>The Cavity Free Kids curriculum includes:</a:t>
            </a:r>
          </a:p>
          <a:p>
            <a:pPr marL="342900" lvl="1" indent="-342900">
              <a:spcBef>
                <a:spcPts val="600"/>
              </a:spcBef>
              <a:buFont typeface="Arial" pitchFamily="34"/>
              <a:buChar char="•"/>
            </a:pPr>
            <a:r>
              <a:rPr lang="en-US" sz="2400" dirty="0"/>
              <a:t>flexible lessons, activities, stories, songs for children</a:t>
            </a:r>
          </a:p>
          <a:p>
            <a:pPr marL="342900" lvl="1" indent="-342900">
              <a:spcBef>
                <a:spcPts val="600"/>
              </a:spcBef>
              <a:buFont typeface="Arial" pitchFamily="34"/>
              <a:buChar char="•"/>
            </a:pPr>
            <a:r>
              <a:rPr lang="en-US" sz="2400" dirty="0"/>
              <a:t>resources to helps parents practice good oral health habits at home and connect to dental care</a:t>
            </a:r>
          </a:p>
          <a:p>
            <a:pPr marL="342900" lvl="1" indent="-342900">
              <a:spcBef>
                <a:spcPts val="600"/>
              </a:spcBef>
              <a:buFont typeface="Arial" pitchFamily="34"/>
              <a:buChar char="•"/>
            </a:pPr>
            <a:r>
              <a:rPr lang="en-US" sz="2400" dirty="0"/>
              <a:t>The CFK website: </a:t>
            </a:r>
            <a:r>
              <a:rPr lang="en-US" sz="2400" b="1" dirty="0"/>
              <a:t>www.cavityfreekids.org</a:t>
            </a:r>
            <a:endParaRPr lang="en-US" sz="2400" b="1" u="sng" dirty="0"/>
          </a:p>
          <a:p>
            <a:endParaRPr lang="en-US" dirty="0"/>
          </a:p>
        </p:txBody>
      </p:sp>
      <p:pic>
        <p:nvPicPr>
          <p:cNvPr id="4" name="Picture 3"/>
          <p:cNvPicPr>
            <a:picLocks noChangeAspect="1"/>
          </p:cNvPicPr>
          <p:nvPr/>
        </p:nvPicPr>
        <p:blipFill>
          <a:blip r:embed="rId3" cstate="print"/>
          <a:srcRect t="10257" r="2589" b="8249"/>
          <a:stretch>
            <a:fillRect/>
          </a:stretch>
        </p:blipFill>
        <p:spPr>
          <a:xfrm>
            <a:off x="5076741" y="4084320"/>
            <a:ext cx="3199820" cy="1981200"/>
          </a:xfrm>
          <a:prstGeom prst="rect">
            <a:avLst/>
          </a:prstGeom>
          <a:noFill/>
          <a:ln>
            <a:noFill/>
          </a:ln>
        </p:spPr>
      </p:pic>
    </p:spTree>
    <p:extLst>
      <p:ext uri="{BB962C8B-B14F-4D97-AF65-F5344CB8AC3E}">
        <p14:creationId xmlns:p14="http://schemas.microsoft.com/office/powerpoint/2010/main" val="295515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962" y="239358"/>
            <a:ext cx="7144415" cy="1143000"/>
          </a:xfrm>
        </p:spPr>
        <p:txBody>
          <a:bodyPr/>
          <a:lstStyle/>
          <a:p>
            <a:r>
              <a:rPr lang="en-US" dirty="0"/>
              <a:t>The 5 Basics of Oral Health </a:t>
            </a:r>
          </a:p>
        </p:txBody>
      </p:sp>
      <p:sp>
        <p:nvSpPr>
          <p:cNvPr id="3" name="Text Placeholder 2"/>
          <p:cNvSpPr>
            <a:spLocks noGrp="1"/>
          </p:cNvSpPr>
          <p:nvPr>
            <p:ph type="body" sz="quarter" idx="10"/>
          </p:nvPr>
        </p:nvSpPr>
        <p:spPr>
          <a:xfrm>
            <a:off x="988827" y="1820333"/>
            <a:ext cx="7731839" cy="4416778"/>
          </a:xfrm>
        </p:spPr>
        <p:txBody>
          <a:bodyPr/>
          <a:lstStyle/>
          <a:p>
            <a:pPr marL="1428750" lvl="0" indent="-514350">
              <a:spcAft>
                <a:spcPts val="600"/>
              </a:spcAft>
              <a:buFont typeface="Arial"/>
              <a:buAutoNum type="arabicPeriod"/>
            </a:pPr>
            <a:r>
              <a:rPr lang="en-US" dirty="0"/>
              <a:t>Baby Teeth Are Important</a:t>
            </a:r>
          </a:p>
          <a:p>
            <a:pPr marL="1428750" lvl="0" indent="-514350">
              <a:spcAft>
                <a:spcPts val="600"/>
              </a:spcAft>
              <a:buFont typeface="Arial"/>
              <a:buAutoNum type="arabicPeriod"/>
            </a:pPr>
            <a:r>
              <a:rPr lang="en-US" dirty="0"/>
              <a:t>Water for Thirst</a:t>
            </a:r>
          </a:p>
          <a:p>
            <a:pPr marL="1428750" lvl="0" indent="-514350">
              <a:spcAft>
                <a:spcPts val="600"/>
              </a:spcAft>
              <a:buFont typeface="Arial"/>
              <a:buAutoNum type="arabicPeriod"/>
            </a:pPr>
            <a:r>
              <a:rPr lang="en-US" dirty="0"/>
              <a:t>Tooth Healthy Foods</a:t>
            </a:r>
          </a:p>
          <a:p>
            <a:pPr marL="1428750" lvl="0" indent="-514350">
              <a:spcAft>
                <a:spcPts val="600"/>
              </a:spcAft>
              <a:buFont typeface="Arial"/>
              <a:buAutoNum type="arabicPeriod"/>
            </a:pPr>
            <a:r>
              <a:rPr lang="en-US" dirty="0"/>
              <a:t>Brush, Floss, Swish</a:t>
            </a:r>
          </a:p>
          <a:p>
            <a:pPr marL="1428750" lvl="0" indent="-514350">
              <a:spcAft>
                <a:spcPts val="600"/>
              </a:spcAft>
              <a:buFont typeface="Arial"/>
              <a:buAutoNum type="arabicPeriod"/>
            </a:pPr>
            <a:r>
              <a:rPr lang="en-US" dirty="0"/>
              <a:t>Going to the Dentist</a:t>
            </a:r>
          </a:p>
          <a:p>
            <a:pPr marL="514350" indent="-514350">
              <a:buFont typeface="+mj-lt"/>
              <a:buAutoNum type="arabicPeriod"/>
            </a:pPr>
            <a:endParaRPr lang="en-US" dirty="0"/>
          </a:p>
        </p:txBody>
      </p:sp>
    </p:spTree>
    <p:extLst>
      <p:ext uri="{BB962C8B-B14F-4D97-AF65-F5344CB8AC3E}">
        <p14:creationId xmlns:p14="http://schemas.microsoft.com/office/powerpoint/2010/main" val="383250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167829" y="1707675"/>
            <a:ext cx="5186362" cy="1475142"/>
          </a:xfrm>
        </p:spPr>
        <p:txBody>
          <a:bodyPr/>
          <a:lstStyle/>
          <a:p>
            <a:r>
              <a:rPr lang="en-US" dirty="0"/>
              <a:t>Basics of Oral Health:</a:t>
            </a:r>
          </a:p>
          <a:p>
            <a:r>
              <a:rPr lang="en-US" b="1" i="0" dirty="0"/>
              <a:t>Baby Teeth Are Important</a:t>
            </a:r>
          </a:p>
          <a:p>
            <a:endParaRPr lang="en-US" dirty="0"/>
          </a:p>
        </p:txBody>
      </p:sp>
      <p:sp>
        <p:nvSpPr>
          <p:cNvPr id="2" name="Rectangle 1"/>
          <p:cNvSpPr/>
          <p:nvPr/>
        </p:nvSpPr>
        <p:spPr>
          <a:xfrm>
            <a:off x="924560" y="1758475"/>
            <a:ext cx="547227"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a:solidFill>
                  <a:srgbClr val="FFFFFF"/>
                </a:solidFill>
              </a:rPr>
              <a:t>1</a:t>
            </a:r>
          </a:p>
        </p:txBody>
      </p:sp>
    </p:spTree>
    <p:extLst>
      <p:ext uri="{BB962C8B-B14F-4D97-AF65-F5344CB8AC3E}">
        <p14:creationId xmlns:p14="http://schemas.microsoft.com/office/powerpoint/2010/main" val="260726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486" y="239358"/>
            <a:ext cx="8911514" cy="1143000"/>
          </a:xfrm>
        </p:spPr>
        <p:txBody>
          <a:bodyPr>
            <a:normAutofit/>
          </a:bodyPr>
          <a:lstStyle/>
          <a:p>
            <a:pPr algn="ctr"/>
            <a:r>
              <a:rPr lang="en-US" sz="3200" dirty="0"/>
              <a:t>Big Bites: Baby Teeth Are Important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673964"/>
            <a:ext cx="32766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49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80" y="198588"/>
            <a:ext cx="8900160" cy="1143000"/>
          </a:xfrm>
        </p:spPr>
        <p:txBody>
          <a:bodyPr/>
          <a:lstStyle/>
          <a:p>
            <a:r>
              <a:rPr lang="en-US" dirty="0"/>
              <a:t>     Circle Time: Teeth Knowledge Web</a:t>
            </a:r>
          </a:p>
        </p:txBody>
      </p:sp>
      <p:pic>
        <p:nvPicPr>
          <p:cNvPr id="6" name="Picture 5"/>
          <p:cNvPicPr>
            <a:picLocks noChangeAspect="1"/>
          </p:cNvPicPr>
          <p:nvPr/>
        </p:nvPicPr>
        <p:blipFill>
          <a:blip r:embed="rId3" cstate="print"/>
          <a:srcRect/>
          <a:stretch>
            <a:fillRect/>
          </a:stretch>
        </p:blipFill>
        <p:spPr>
          <a:xfrm>
            <a:off x="0" y="1447800"/>
            <a:ext cx="8442964" cy="4445000"/>
          </a:xfrm>
          <a:prstGeom prst="rect">
            <a:avLst/>
          </a:prstGeom>
          <a:noFill/>
          <a:ln>
            <a:noFill/>
          </a:ln>
        </p:spPr>
      </p:pic>
    </p:spTree>
    <p:extLst>
      <p:ext uri="{BB962C8B-B14F-4D97-AF65-F5344CB8AC3E}">
        <p14:creationId xmlns:p14="http://schemas.microsoft.com/office/powerpoint/2010/main" val="815582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7494</Words>
  <Application>Microsoft Office PowerPoint</Application>
  <PresentationFormat>On-screen Show (4:3)</PresentationFormat>
  <Paragraphs>622</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Accord Heavy SF</vt:lpstr>
      <vt:lpstr>Accord SF</vt:lpstr>
      <vt:lpstr>Arial</vt:lpstr>
      <vt:lpstr>Calibri</vt:lpstr>
      <vt:lpstr>Tahoma</vt:lpstr>
      <vt:lpstr>Office Theme</vt:lpstr>
      <vt:lpstr>PowerPoint Presentation</vt:lpstr>
      <vt:lpstr>Goals for Today </vt:lpstr>
      <vt:lpstr>Preventative Dental Data  for 9 WCI Counties</vt:lpstr>
      <vt:lpstr>   The Children Behind the Statistics</vt:lpstr>
      <vt:lpstr>       What is Included in Cavity Free Kids</vt:lpstr>
      <vt:lpstr>The 5 Basics of Oral Health </vt:lpstr>
      <vt:lpstr>PowerPoint Presentation</vt:lpstr>
      <vt:lpstr>Big Bites: Baby Teeth Are Important</vt:lpstr>
      <vt:lpstr>     Circle Time: Teeth Knowledge Web</vt:lpstr>
      <vt:lpstr>Learning Centers</vt:lpstr>
      <vt:lpstr>What Causes Cavities?</vt:lpstr>
      <vt:lpstr> What do Acid Attacks do to Our Teeth?</vt:lpstr>
      <vt:lpstr>Early Childhood Caries</vt:lpstr>
      <vt:lpstr>Abscess from Untreated Decay</vt:lpstr>
      <vt:lpstr>CFK for Infants and Toddlers </vt:lpstr>
      <vt:lpstr>PowerPoint Presentation</vt:lpstr>
      <vt:lpstr>Parent Practice Handout</vt:lpstr>
      <vt:lpstr>CFK Throughout the Day </vt:lpstr>
      <vt:lpstr>PowerPoint Presentation</vt:lpstr>
      <vt:lpstr>        Parent Activity: Nutrition Facts Label</vt:lpstr>
      <vt:lpstr>    Tooth Healthy vs. Tooth Unhealthy</vt:lpstr>
      <vt:lpstr>PowerPoint Presentation</vt:lpstr>
      <vt:lpstr>Toothbrushing Procedure</vt:lpstr>
      <vt:lpstr>How to Brush</vt:lpstr>
      <vt:lpstr>Toothbrush Storage</vt:lpstr>
      <vt:lpstr>  Fluoride Helps Prevent Tooth Decay </vt:lpstr>
      <vt:lpstr>PowerPoint Presentation</vt:lpstr>
      <vt:lpstr>Visiting the Dentist</vt:lpstr>
      <vt:lpstr>Connecting Families to Care</vt:lpstr>
      <vt:lpstr>Family  Engagement  </vt:lpstr>
      <vt:lpstr>Appendix</vt:lpstr>
      <vt:lpstr>Commit to Oral Health</vt:lpstr>
      <vt:lpstr>     For a Lifetime of Good Oral Health</vt:lpstr>
    </vt:vector>
  </TitlesOfParts>
  <Company>People Designs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Michaels</dc:creator>
  <cp:lastModifiedBy>Marianne Smith</cp:lastModifiedBy>
  <cp:revision>164</cp:revision>
  <cp:lastPrinted>2025-04-17T17:08:51Z</cp:lastPrinted>
  <dcterms:created xsi:type="dcterms:W3CDTF">2015-07-20T21:11:28Z</dcterms:created>
  <dcterms:modified xsi:type="dcterms:W3CDTF">2025-04-17T17:08:57Z</dcterms:modified>
</cp:coreProperties>
</file>